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7"/>
  </p:notesMasterIdLst>
  <p:handoutMasterIdLst>
    <p:handoutMasterId r:id="rId18"/>
  </p:handoutMasterIdLst>
  <p:sldIdLst>
    <p:sldId id="281" r:id="rId5"/>
    <p:sldId id="287" r:id="rId6"/>
    <p:sldId id="282" r:id="rId7"/>
    <p:sldId id="257" r:id="rId8"/>
    <p:sldId id="283" r:id="rId9"/>
    <p:sldId id="286" r:id="rId10"/>
    <p:sldId id="296" r:id="rId11"/>
    <p:sldId id="297" r:id="rId12"/>
    <p:sldId id="298" r:id="rId13"/>
    <p:sldId id="299" r:id="rId14"/>
    <p:sldId id="300" r:id="rId15"/>
    <p:sldId id="29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guide id="3" pos="408" userDrawn="1">
          <p15:clr>
            <a:srgbClr val="A4A3A4"/>
          </p15:clr>
        </p15:guide>
        <p15:guide id="4" orient="horz" pos="432" userDrawn="1">
          <p15:clr>
            <a:srgbClr val="A4A3A4"/>
          </p15:clr>
        </p15:guide>
        <p15:guide id="5" pos="727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8CD2"/>
    <a:srgbClr val="0D3047"/>
    <a:srgbClr val="0B2B41"/>
    <a:srgbClr val="114263"/>
    <a:srgbClr val="401918"/>
    <a:srgbClr val="731F1C"/>
    <a:srgbClr val="AB678E"/>
    <a:srgbClr val="B2606E"/>
    <a:srgbClr val="CA929B"/>
    <a:srgbClr val="C88E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E8B1032C-EA38-4F05-BA0D-38AFFFC7BED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8029" autoAdjust="0"/>
  </p:normalViewPr>
  <p:slideViewPr>
    <p:cSldViewPr snapToGrid="0">
      <p:cViewPr varScale="1">
        <p:scale>
          <a:sx n="60" d="100"/>
          <a:sy n="60" d="100"/>
        </p:scale>
        <p:origin x="1056" y="72"/>
      </p:cViewPr>
      <p:guideLst>
        <p:guide orient="horz" pos="2160"/>
        <p:guide pos="3864"/>
        <p:guide pos="408"/>
        <p:guide orient="horz" pos="432"/>
        <p:guide pos="7272"/>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3D1D01A-5516-4E1C-9A6D-D9EF8C203F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0087A2D-9F8F-45E9-B127-C2407E79536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4338A-2C54-48B6-A869-F1523EB17642}" type="datetimeFigureOut">
              <a:rPr lang="en-US" smtClean="0"/>
              <a:t>18-Oct-19</a:t>
            </a:fld>
            <a:endParaRPr lang="en-US" dirty="0"/>
          </a:p>
        </p:txBody>
      </p:sp>
      <p:sp>
        <p:nvSpPr>
          <p:cNvPr id="4" name="Footer Placeholder 3">
            <a:extLst>
              <a:ext uri="{FF2B5EF4-FFF2-40B4-BE49-F238E27FC236}">
                <a16:creationId xmlns:a16="http://schemas.microsoft.com/office/drawing/2014/main" id="{60515058-9F03-4AC5-A723-3D23E27720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86E583C-77B5-479A-A9CA-17DC816BC6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3D57C9-54A6-4BAA-A5CD-C535F9370C4B}" type="slidenum">
              <a:rPr lang="en-US" smtClean="0"/>
              <a:t>‹#›</a:t>
            </a:fld>
            <a:endParaRPr lang="en-US" dirty="0"/>
          </a:p>
        </p:txBody>
      </p:sp>
    </p:spTree>
    <p:extLst>
      <p:ext uri="{BB962C8B-B14F-4D97-AF65-F5344CB8AC3E}">
        <p14:creationId xmlns:p14="http://schemas.microsoft.com/office/powerpoint/2010/main" val="212036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205A9-A302-429C-8AB8-C362C4362DF4}" type="datetimeFigureOut">
              <a:rPr lang="en-US" smtClean="0"/>
              <a:t>18-Oct-19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F82289-BCFD-4053-9D06-A9140C63A457}" type="slidenum">
              <a:rPr lang="en-US" smtClean="0"/>
              <a:t>‹#›</a:t>
            </a:fld>
            <a:endParaRPr lang="en-US" dirty="0"/>
          </a:p>
        </p:txBody>
      </p:sp>
    </p:spTree>
    <p:extLst>
      <p:ext uri="{BB962C8B-B14F-4D97-AF65-F5344CB8AC3E}">
        <p14:creationId xmlns:p14="http://schemas.microsoft.com/office/powerpoint/2010/main" val="1449475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multiple sexual partners is regarded as the most significant risk factor for STDs in teens.</a:t>
            </a:r>
          </a:p>
        </p:txBody>
      </p:sp>
      <p:sp>
        <p:nvSpPr>
          <p:cNvPr id="4" name="Slide Number Placeholder 3"/>
          <p:cNvSpPr>
            <a:spLocks noGrp="1"/>
          </p:cNvSpPr>
          <p:nvPr>
            <p:ph type="sldNum" sz="quarter" idx="5"/>
          </p:nvPr>
        </p:nvSpPr>
        <p:spPr/>
        <p:txBody>
          <a:bodyPr/>
          <a:lstStyle/>
          <a:p>
            <a:fld id="{6BF82289-BCFD-4053-9D06-A9140C63A457}" type="slidenum">
              <a:rPr lang="en-US" smtClean="0"/>
              <a:t>2</a:t>
            </a:fld>
            <a:endParaRPr lang="en-US" dirty="0"/>
          </a:p>
        </p:txBody>
      </p:sp>
    </p:spTree>
    <p:extLst>
      <p:ext uri="{BB962C8B-B14F-4D97-AF65-F5344CB8AC3E}">
        <p14:creationId xmlns:p14="http://schemas.microsoft.com/office/powerpoint/2010/main" val="3176855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Sexually transmitted diseases in teenagers are contributed by factors such as peer pressure and desire to find belonginess in particular group settings (</a:t>
            </a:r>
            <a:r>
              <a:rPr lang="en-US" dirty="0">
                <a:solidFill>
                  <a:srgbClr val="222222"/>
                </a:solidFill>
                <a:latin typeface="Arial" panose="020B0604020202020204" pitchFamily="34" charset="0"/>
              </a:rPr>
              <a:t>Alimoradi, 2017)</a:t>
            </a:r>
            <a:r>
              <a:rPr lang="en-US" dirty="0"/>
              <a:t>. Most teenagers are pushed to having unprotected sex by those around them/ The vulnerability of teenagers as a result of desire to be accepted in peer groups in social settings such as schools, teenagers and home also contribute to STDs in teens.</a:t>
            </a:r>
          </a:p>
          <a:p>
            <a:r>
              <a:rPr lang="en-US" dirty="0">
                <a:solidFill>
                  <a:srgbClr val="248CD2"/>
                </a:solidFill>
              </a:rPr>
              <a:t>…. Share any other factors that you think contribute to STDs in young adults and teens.</a:t>
            </a:r>
          </a:p>
        </p:txBody>
      </p:sp>
      <p:sp>
        <p:nvSpPr>
          <p:cNvPr id="4" name="Slide Number Placeholder 3"/>
          <p:cNvSpPr>
            <a:spLocks noGrp="1"/>
          </p:cNvSpPr>
          <p:nvPr>
            <p:ph type="sldNum" sz="quarter" idx="5"/>
          </p:nvPr>
        </p:nvSpPr>
        <p:spPr/>
        <p:txBody>
          <a:bodyPr/>
          <a:lstStyle/>
          <a:p>
            <a:fld id="{6BF82289-BCFD-4053-9D06-A9140C63A457}" type="slidenum">
              <a:rPr lang="en-US" smtClean="0"/>
              <a:t>3</a:t>
            </a:fld>
            <a:endParaRPr lang="en-US" dirty="0"/>
          </a:p>
        </p:txBody>
      </p:sp>
    </p:spTree>
    <p:extLst>
      <p:ext uri="{BB962C8B-B14F-4D97-AF65-F5344CB8AC3E}">
        <p14:creationId xmlns:p14="http://schemas.microsoft.com/office/powerpoint/2010/main" val="3570418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Prevalence of sexually transmitted diseases in teens is always high in areas that have little or no access to health education (</a:t>
            </a:r>
            <a:r>
              <a:rPr lang="en-US" dirty="0">
                <a:solidFill>
                  <a:srgbClr val="000000"/>
                </a:solidFill>
                <a:latin typeface="Open Sans"/>
              </a:rPr>
              <a:t>Forhan, Gottlieb &amp; Sternberg et al., 2009)</a:t>
            </a:r>
            <a:r>
              <a:rPr lang="en-US" dirty="0"/>
              <a:t>. Also exposure to digital media in major cities drives teenagers to experimentation with sexual matters leading to arise of infection in youth. Communities that experience high levels of poverty have recorded high rates of prevalence due to the vulnerability that such conditions expose to teenagers especially girls and young women.</a:t>
            </a:r>
          </a:p>
        </p:txBody>
      </p:sp>
      <p:sp>
        <p:nvSpPr>
          <p:cNvPr id="4" name="Slide Number Placeholder 3"/>
          <p:cNvSpPr>
            <a:spLocks noGrp="1"/>
          </p:cNvSpPr>
          <p:nvPr>
            <p:ph type="sldNum" sz="quarter" idx="5"/>
          </p:nvPr>
        </p:nvSpPr>
        <p:spPr/>
        <p:txBody>
          <a:bodyPr/>
          <a:lstStyle/>
          <a:p>
            <a:fld id="{6BF82289-BCFD-4053-9D06-A9140C63A457}" type="slidenum">
              <a:rPr lang="en-US" smtClean="0"/>
              <a:t>4</a:t>
            </a:fld>
            <a:endParaRPr lang="en-US" dirty="0"/>
          </a:p>
        </p:txBody>
      </p:sp>
    </p:spTree>
    <p:extLst>
      <p:ext uri="{BB962C8B-B14F-4D97-AF65-F5344CB8AC3E}">
        <p14:creationId xmlns:p14="http://schemas.microsoft.com/office/powerpoint/2010/main" val="1892456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you had any of your teenage friend talking any of these diseases? Some have the diseases but do not know. Diagnosis is very important to know exactly what STD is ailing you. What do you think are some of the symptoms of these STD? Boils and </a:t>
            </a:r>
            <a:r>
              <a:rPr lang="en-US" dirty="0" err="1"/>
              <a:t>purs</a:t>
            </a:r>
            <a:r>
              <a:rPr lang="en-US" dirty="0"/>
              <a:t> around the genitals? Swollen genitals? Boils that are very painful? Wounds on the tang?</a:t>
            </a:r>
          </a:p>
        </p:txBody>
      </p:sp>
      <p:sp>
        <p:nvSpPr>
          <p:cNvPr id="4" name="Slide Number Placeholder 3"/>
          <p:cNvSpPr>
            <a:spLocks noGrp="1"/>
          </p:cNvSpPr>
          <p:nvPr>
            <p:ph type="sldNum" sz="quarter" idx="5"/>
          </p:nvPr>
        </p:nvSpPr>
        <p:spPr/>
        <p:txBody>
          <a:bodyPr/>
          <a:lstStyle/>
          <a:p>
            <a:fld id="{6BF82289-BCFD-4053-9D06-A9140C63A457}" type="slidenum">
              <a:rPr lang="en-US" smtClean="0"/>
              <a:t>5</a:t>
            </a:fld>
            <a:endParaRPr lang="en-US" dirty="0"/>
          </a:p>
        </p:txBody>
      </p:sp>
    </p:spTree>
    <p:extLst>
      <p:ext uri="{BB962C8B-B14F-4D97-AF65-F5344CB8AC3E}">
        <p14:creationId xmlns:p14="http://schemas.microsoft.com/office/powerpoint/2010/main" val="1897015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were a health care practitioner, what do you think your roles would be? ( Use this to create and interactive discussion between the presenter and the teenage audience).</a:t>
            </a:r>
          </a:p>
          <a:p>
            <a:r>
              <a:rPr lang="en-US" dirty="0"/>
              <a:t>A health advocate/practitioner plays 4 main important roles. Diagnosing, treating Referring and educating the society </a:t>
            </a:r>
            <a:r>
              <a:rPr lang="en-US" dirty="0" err="1"/>
              <a:t>abouyt</a:t>
            </a:r>
            <a:r>
              <a:rPr lang="en-US" dirty="0"/>
              <a:t> the various diseases</a:t>
            </a:r>
          </a:p>
        </p:txBody>
      </p:sp>
      <p:sp>
        <p:nvSpPr>
          <p:cNvPr id="4" name="Slide Number Placeholder 3"/>
          <p:cNvSpPr>
            <a:spLocks noGrp="1"/>
          </p:cNvSpPr>
          <p:nvPr>
            <p:ph type="sldNum" sz="quarter" idx="5"/>
          </p:nvPr>
        </p:nvSpPr>
        <p:spPr/>
        <p:txBody>
          <a:bodyPr/>
          <a:lstStyle/>
          <a:p>
            <a:fld id="{6BF82289-BCFD-4053-9D06-A9140C63A457}" type="slidenum">
              <a:rPr lang="en-US" smtClean="0"/>
              <a:t>6</a:t>
            </a:fld>
            <a:endParaRPr lang="en-US" dirty="0"/>
          </a:p>
        </p:txBody>
      </p:sp>
    </p:spTree>
    <p:extLst>
      <p:ext uri="{BB962C8B-B14F-4D97-AF65-F5344CB8AC3E}">
        <p14:creationId xmlns:p14="http://schemas.microsoft.com/office/powerpoint/2010/main" val="4205434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STDs manifest themselves in different ways But general symptoms of most STDs rage from pains, sores and boils in the genitals and mouth areas (Sexual Health of Adolescents and Young Adults in the United States, 2014). </a:t>
            </a:r>
          </a:p>
          <a:p>
            <a:r>
              <a:rPr lang="en-US" dirty="0"/>
              <a:t>Discussion question for the teens: Which symptoms have you seen either in your self or someone in your life?</a:t>
            </a:r>
          </a:p>
        </p:txBody>
      </p:sp>
      <p:sp>
        <p:nvSpPr>
          <p:cNvPr id="4" name="Slide Number Placeholder 3"/>
          <p:cNvSpPr>
            <a:spLocks noGrp="1"/>
          </p:cNvSpPr>
          <p:nvPr>
            <p:ph type="sldNum" sz="quarter" idx="5"/>
          </p:nvPr>
        </p:nvSpPr>
        <p:spPr/>
        <p:txBody>
          <a:bodyPr/>
          <a:lstStyle/>
          <a:p>
            <a:fld id="{6BF82289-BCFD-4053-9D06-A9140C63A457}" type="slidenum">
              <a:rPr lang="en-US" smtClean="0"/>
              <a:t>7</a:t>
            </a:fld>
            <a:endParaRPr lang="en-US" dirty="0"/>
          </a:p>
        </p:txBody>
      </p:sp>
    </p:spTree>
    <p:extLst>
      <p:ext uri="{BB962C8B-B14F-4D97-AF65-F5344CB8AC3E}">
        <p14:creationId xmlns:p14="http://schemas.microsoft.com/office/powerpoint/2010/main" val="1056596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Addressing issues of STD in teenagers has proved difficult for many health care departments not just in the US but in other countries as well. This is because most teens have never been involved in creating solutions for their problems related to STDs. As such, the best way to address the problem and prevalence of STDs in teens is to educate them on protecting themselves from scenarios that can expose them to infection.</a:t>
            </a:r>
          </a:p>
          <a:p>
            <a:r>
              <a:rPr lang="en-US" dirty="0"/>
              <a:t>What do you suggest to be the </a:t>
            </a:r>
          </a:p>
        </p:txBody>
      </p:sp>
      <p:sp>
        <p:nvSpPr>
          <p:cNvPr id="4" name="Slide Number Placeholder 3"/>
          <p:cNvSpPr>
            <a:spLocks noGrp="1"/>
          </p:cNvSpPr>
          <p:nvPr>
            <p:ph type="sldNum" sz="quarter" idx="5"/>
          </p:nvPr>
        </p:nvSpPr>
        <p:spPr/>
        <p:txBody>
          <a:bodyPr/>
          <a:lstStyle/>
          <a:p>
            <a:fld id="{6BF82289-BCFD-4053-9D06-A9140C63A457}" type="slidenum">
              <a:rPr lang="en-US" smtClean="0"/>
              <a:t>8</a:t>
            </a:fld>
            <a:endParaRPr lang="en-US" dirty="0"/>
          </a:p>
        </p:txBody>
      </p:sp>
    </p:spTree>
    <p:extLst>
      <p:ext uri="{BB962C8B-B14F-4D97-AF65-F5344CB8AC3E}">
        <p14:creationId xmlns:p14="http://schemas.microsoft.com/office/powerpoint/2010/main" val="2860055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Teenagers have a ;lot of avenues where they can get help from . Parents, health facilities, web pages with vast information on STDs and health counsellors in the society. Teenagers can also get help or information about how to protect themselves from STDs from available educational materials such as health flyers from health seminars and TV shows with programs about STDs.</a:t>
            </a:r>
          </a:p>
        </p:txBody>
      </p:sp>
      <p:sp>
        <p:nvSpPr>
          <p:cNvPr id="4" name="Slide Number Placeholder 3"/>
          <p:cNvSpPr>
            <a:spLocks noGrp="1"/>
          </p:cNvSpPr>
          <p:nvPr>
            <p:ph type="sldNum" sz="quarter" idx="5"/>
          </p:nvPr>
        </p:nvSpPr>
        <p:spPr/>
        <p:txBody>
          <a:bodyPr/>
          <a:lstStyle/>
          <a:p>
            <a:fld id="{6BF82289-BCFD-4053-9D06-A9140C63A457}" type="slidenum">
              <a:rPr lang="en-US" smtClean="0"/>
              <a:t>10</a:t>
            </a:fld>
            <a:endParaRPr lang="en-US" dirty="0"/>
          </a:p>
        </p:txBody>
      </p:sp>
    </p:spTree>
    <p:extLst>
      <p:ext uri="{BB962C8B-B14F-4D97-AF65-F5344CB8AC3E}">
        <p14:creationId xmlns:p14="http://schemas.microsoft.com/office/powerpoint/2010/main" val="658547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0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6676569"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6676568"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519954"/>
            <a:ext cx="4379976" cy="3227294"/>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4463038"/>
            <a:ext cx="4178808" cy="18750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dirty="0"/>
              <a:t>Subtitle</a:t>
            </a:r>
          </a:p>
        </p:txBody>
      </p:sp>
    </p:spTree>
    <p:extLst>
      <p:ext uri="{BB962C8B-B14F-4D97-AF65-F5344CB8AC3E}">
        <p14:creationId xmlns:p14="http://schemas.microsoft.com/office/powerpoint/2010/main" val="12420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0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5512953"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5504688"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spTree>
    <p:extLst>
      <p:ext uri="{BB962C8B-B14F-4D97-AF65-F5344CB8AC3E}">
        <p14:creationId xmlns:p14="http://schemas.microsoft.com/office/powerpoint/2010/main" val="1270854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47CEAAF6-CCA9-40F8-8A3D-FAAD92220D11}"/>
              </a:ext>
            </a:extLst>
          </p:cNvPr>
          <p:cNvSpPr>
            <a:spLocks noGrp="1"/>
          </p:cNvSpPr>
          <p:nvPr>
            <p:ph type="pic" sz="quarter" idx="10" hasCustomPrompt="1"/>
          </p:nvPr>
        </p:nvSpPr>
        <p:spPr>
          <a:xfrm>
            <a:off x="-2" y="0"/>
            <a:ext cx="12192001"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316020" y="2404234"/>
            <a:ext cx="5330038" cy="1746504"/>
          </a:xfrm>
        </p:spPr>
        <p:txBody>
          <a:bodyPr vert="horz" lIns="0" tIns="45720" rIns="0" bIns="45720" rtlCol="0" anchor="b" anchorCtr="1">
            <a:noAutofit/>
          </a:bodyPr>
          <a:lstStyle>
            <a:lvl1pPr>
              <a:defRPr lang="en-GB" dirty="0">
                <a:solidFill>
                  <a:schemeClr val="bg1"/>
                </a:solidFill>
              </a:defRPr>
            </a:lvl1pPr>
          </a:lstStyle>
          <a:p>
            <a:pPr marL="0" lvl="0"/>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453180" y="4553291"/>
            <a:ext cx="5049510" cy="521208"/>
          </a:xfrm>
        </p:spPr>
        <p:txBody>
          <a:bodyPr vert="horz" lIns="0" tIns="0" rIns="0" bIns="0" rtlCol="0" anchor="t" anchorCtr="1">
            <a:noAutofit/>
          </a:bodyPr>
          <a:lstStyle>
            <a:lvl1pPr marL="0" indent="0">
              <a:lnSpc>
                <a:spcPct val="100000"/>
              </a:lnSpc>
              <a:spcBef>
                <a:spcPts val="0"/>
              </a:spcBef>
              <a:buNone/>
              <a:defRPr lang="en-GB" sz="2000" dirty="0">
                <a:solidFill>
                  <a:schemeClr val="bg1"/>
                </a:solidFill>
              </a:defRPr>
            </a:lvl1pPr>
          </a:lstStyle>
          <a:p>
            <a:pPr lvl="0"/>
            <a:r>
              <a:rPr lang="en-US" noProof="0"/>
              <a:t>Subtitle</a:t>
            </a:r>
          </a:p>
        </p:txBody>
      </p:sp>
    </p:spTree>
    <p:extLst>
      <p:ext uri="{BB962C8B-B14F-4D97-AF65-F5344CB8AC3E}">
        <p14:creationId xmlns:p14="http://schemas.microsoft.com/office/powerpoint/2010/main" val="3477175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AAF32A0B-D38A-4E4A-BD5E-94B671296508}"/>
              </a:ext>
            </a:extLst>
          </p:cNvPr>
          <p:cNvSpPr>
            <a:spLocks noGrp="1"/>
          </p:cNvSpPr>
          <p:nvPr>
            <p:ph type="pic" sz="quarter" idx="10" hasCustomPrompt="1"/>
          </p:nvPr>
        </p:nvSpPr>
        <p:spPr>
          <a:xfrm>
            <a:off x="-2" y="0"/>
            <a:ext cx="12192001" cy="6858000"/>
          </a:xfrm>
        </p:spPr>
        <p:txBody>
          <a:bodyPr anchor="ctr" anchorCtr="1">
            <a:normAutofit/>
          </a:bodyPr>
          <a:lstStyle>
            <a:lvl1pPr marL="0" indent="0">
              <a:buNone/>
              <a:defRPr sz="2400">
                <a:solidFill>
                  <a:schemeClr val="tx1"/>
                </a:solidFill>
              </a:defRPr>
            </a:lvl1pPr>
          </a:lstStyle>
          <a:p>
            <a:r>
              <a:rPr lang="en-US" noProof="0" dirty="0"/>
              <a:t>Insert Image</a:t>
            </a:r>
          </a:p>
        </p:txBody>
      </p:sp>
      <p:sp>
        <p:nvSpPr>
          <p:cNvPr id="2" name="Title 1">
            <a:extLst>
              <a:ext uri="{FF2B5EF4-FFF2-40B4-BE49-F238E27FC236}">
                <a16:creationId xmlns:a16="http://schemas.microsoft.com/office/drawing/2014/main" id="{2DCD3B46-48AB-439D-A981-D3596F977592}"/>
              </a:ext>
            </a:extLst>
          </p:cNvPr>
          <p:cNvSpPr>
            <a:spLocks noGrp="1"/>
          </p:cNvSpPr>
          <p:nvPr>
            <p:ph type="title"/>
          </p:nvPr>
        </p:nvSpPr>
        <p:spPr>
          <a:xfrm>
            <a:off x="4590288" y="2313432"/>
            <a:ext cx="6592824" cy="2852737"/>
          </a:xfrm>
        </p:spPr>
        <p:txBody>
          <a:bodyPr vert="horz" lIns="91440" tIns="45720" rIns="91440" bIns="45720" rtlCol="0" anchor="b">
            <a:noAutofit/>
          </a:bodyPr>
          <a:lstStyle>
            <a:lvl1pPr>
              <a:defRPr lang="en-GB" sz="6000" dirty="0">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2728D712-0D13-4ECD-9BEB-B8EE651FF63F}"/>
              </a:ext>
            </a:extLst>
          </p:cNvPr>
          <p:cNvSpPr>
            <a:spLocks noGrp="1"/>
          </p:cNvSpPr>
          <p:nvPr>
            <p:ph type="body" idx="1"/>
          </p:nvPr>
        </p:nvSpPr>
        <p:spPr>
          <a:xfrm>
            <a:off x="4590288" y="5193792"/>
            <a:ext cx="6592824" cy="978408"/>
          </a:xfrm>
        </p:spPr>
        <p:txBody>
          <a:bodyPr vert="horz" lIns="91440" tIns="45720" rIns="91440" bIns="45720" rtlCol="0">
            <a:noAutofit/>
          </a:bodyPr>
          <a:lstStyle>
            <a:lvl1pPr marL="0" indent="0">
              <a:buNone/>
              <a:defRPr lang="en-US" sz="1600">
                <a:solidFill>
                  <a:schemeClr val="bg1"/>
                </a:solidFill>
              </a:defRPr>
            </a:lvl1pPr>
          </a:lstStyle>
          <a:p>
            <a:pPr marL="228600" lvl="0" indent="-228600"/>
            <a:r>
              <a:rPr lang="en-US" noProof="0"/>
              <a:t>Click to edit Master text styles</a:t>
            </a:r>
          </a:p>
        </p:txBody>
      </p:sp>
    </p:spTree>
    <p:extLst>
      <p:ext uri="{BB962C8B-B14F-4D97-AF65-F5344CB8AC3E}">
        <p14:creationId xmlns:p14="http://schemas.microsoft.com/office/powerpoint/2010/main" val="341130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6836125" y="0"/>
            <a:ext cx="5355875"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4386558"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noProof="0" dirty="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6891564" cy="830997"/>
          </a:xfrm>
        </p:spPr>
        <p:txBody>
          <a:bodyPr vert="horz" wrap="square" lIns="0" tIns="45720" rIns="91440" bIns="45720" rtlCol="0" anchor="t">
            <a:noAutofit/>
          </a:bodyPr>
          <a:lstStyle>
            <a:lvl1pPr>
              <a:defRPr lang="en-GB" sz="2400">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906451" y="1981200"/>
            <a:ext cx="548640" cy="548640"/>
          </a:xfrm>
        </p:spPr>
        <p:txBody>
          <a:bodyPr lIns="0" tIns="0" rIns="0" bIns="0" anchor="ctr">
            <a:noAutofit/>
          </a:bodyPr>
          <a:lstStyle>
            <a:lvl1pPr marL="0" indent="0" algn="ctr">
              <a:buNone/>
              <a:defRPr sz="1400"/>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5645309" y="1981200"/>
            <a:ext cx="548640" cy="548640"/>
          </a:xfrm>
        </p:spPr>
        <p:txBody>
          <a:bodyPr lIns="0" tIns="0" rIns="0" bIns="0" anchor="ctr">
            <a:noAutofit/>
          </a:bodyPr>
          <a:lstStyle>
            <a:lvl1pPr marL="0" indent="0" algn="ctr">
              <a:buNone/>
              <a:defRPr sz="1400"/>
            </a:lvl1pPr>
          </a:lstStyle>
          <a:p>
            <a:pPr lvl="0"/>
            <a:r>
              <a:rPr lang="en-US" noProof="0"/>
              <a:t>Icon</a:t>
            </a:r>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2772049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2 Content_3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3888842"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562100"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4803242"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8" name="Text Placeholder 12">
            <a:extLst>
              <a:ext uri="{FF2B5EF4-FFF2-40B4-BE49-F238E27FC236}">
                <a16:creationId xmlns:a16="http://schemas.microsoft.com/office/drawing/2014/main" id="{DEF523FD-B1FC-40A7-93AA-389CB38E17C0}"/>
              </a:ext>
            </a:extLst>
          </p:cNvPr>
          <p:cNvSpPr>
            <a:spLocks noGrp="1"/>
          </p:cNvSpPr>
          <p:nvPr>
            <p:ph type="body" sz="quarter" idx="15"/>
          </p:nvPr>
        </p:nvSpPr>
        <p:spPr>
          <a:xfrm>
            <a:off x="7129985"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10" name="Content Placeholder 15">
            <a:extLst>
              <a:ext uri="{FF2B5EF4-FFF2-40B4-BE49-F238E27FC236}">
                <a16:creationId xmlns:a16="http://schemas.microsoft.com/office/drawing/2014/main" id="{B60C8CC8-C869-4395-B389-D76DF4A56AA1}"/>
              </a:ext>
            </a:extLst>
          </p:cNvPr>
          <p:cNvSpPr>
            <a:spLocks noGrp="1"/>
          </p:cNvSpPr>
          <p:nvPr>
            <p:ph sz="quarter" idx="16" hasCustomPrompt="1"/>
          </p:nvPr>
        </p:nvSpPr>
        <p:spPr>
          <a:xfrm>
            <a:off x="8044385"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1" name="Slide Number Placeholder 7">
            <a:extLst>
              <a:ext uri="{FF2B5EF4-FFF2-40B4-BE49-F238E27FC236}">
                <a16:creationId xmlns:a16="http://schemas.microsoft.com/office/drawing/2014/main" id="{E10AF5F6-7B7D-4CE6-A1D0-2F46804D3CE7}"/>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1054804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3 Content_2 column Vertical">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809750" y="1847927"/>
            <a:ext cx="7315200" cy="146161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2304413"/>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1" name="Text Placeholder 12">
            <a:extLst>
              <a:ext uri="{FF2B5EF4-FFF2-40B4-BE49-F238E27FC236}">
                <a16:creationId xmlns:a16="http://schemas.microsoft.com/office/drawing/2014/main" id="{C3BB8EAB-4266-4938-A8CB-6D18C938017F}"/>
              </a:ext>
            </a:extLst>
          </p:cNvPr>
          <p:cNvSpPr>
            <a:spLocks noGrp="1"/>
          </p:cNvSpPr>
          <p:nvPr>
            <p:ph type="body" sz="quarter" idx="14"/>
          </p:nvPr>
        </p:nvSpPr>
        <p:spPr>
          <a:xfrm>
            <a:off x="1809750" y="4048520"/>
            <a:ext cx="7315200" cy="146161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12" name="Content Placeholder 15">
            <a:extLst>
              <a:ext uri="{FF2B5EF4-FFF2-40B4-BE49-F238E27FC236}">
                <a16:creationId xmlns:a16="http://schemas.microsoft.com/office/drawing/2014/main" id="{716D363C-A0A5-4FB1-8CC2-850C0CD9F4E7}"/>
              </a:ext>
            </a:extLst>
          </p:cNvPr>
          <p:cNvSpPr>
            <a:spLocks noGrp="1"/>
          </p:cNvSpPr>
          <p:nvPr>
            <p:ph sz="quarter" idx="15" hasCustomPrompt="1"/>
          </p:nvPr>
        </p:nvSpPr>
        <p:spPr>
          <a:xfrm>
            <a:off x="647700" y="4505006"/>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5" name="Slide Number Placeholder 7">
            <a:extLst>
              <a:ext uri="{FF2B5EF4-FFF2-40B4-BE49-F238E27FC236}">
                <a16:creationId xmlns:a16="http://schemas.microsoft.com/office/drawing/2014/main" id="{AAF4A39B-C3C3-4691-BB94-371047ADD50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244719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4 Content_1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562100" y="1733627"/>
            <a:ext cx="2438400" cy="424807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1733627"/>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8" name="Slide Number Placeholder 7">
            <a:extLst>
              <a:ext uri="{FF2B5EF4-FFF2-40B4-BE49-F238E27FC236}">
                <a16:creationId xmlns:a16="http://schemas.microsoft.com/office/drawing/2014/main" id="{100F546D-5491-4A19-9725-5C920C5738B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2215973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5 Conten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562100" y="1733627"/>
            <a:ext cx="8534400" cy="4248073"/>
          </a:xfrm>
        </p:spPr>
        <p:txBody>
          <a:bodyPr vert="horz" wrap="square" lIns="0" tIns="45720" rIns="0" bIns="45720" rtlCol="0" anchor="t">
            <a:noAutofit/>
          </a:bodyPr>
          <a:lstStyle>
            <a:lvl1pPr>
              <a:defRPr lang="en-US" sz="1400" dirty="0" smtClean="0">
                <a:solidFill>
                  <a:schemeClr val="tx1"/>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1733627"/>
            <a:ext cx="548640" cy="548640"/>
          </a:xfrm>
        </p:spPr>
        <p:txBody>
          <a:bodyPr lIns="0" tIns="0" rIns="0" bIns="0" anchor="ctr">
            <a:noAutofit/>
          </a:bodyPr>
          <a:lstStyle>
            <a:lvl1pPr marL="0" indent="0" algn="ctr">
              <a:buNone/>
              <a:defRPr sz="1400">
                <a:solidFill>
                  <a:schemeClr val="tx1"/>
                </a:solidFill>
              </a:defRPr>
            </a:lvl1pPr>
          </a:lstStyle>
          <a:p>
            <a:pPr lvl="0"/>
            <a:r>
              <a:rPr lang="en-US" noProof="0"/>
              <a:t>Icon</a:t>
            </a:r>
          </a:p>
        </p:txBody>
      </p:sp>
      <p:sp>
        <p:nvSpPr>
          <p:cNvPr id="12" name="Rectangle 11">
            <a:extLst>
              <a:ext uri="{FF2B5EF4-FFF2-40B4-BE49-F238E27FC236}">
                <a16:creationId xmlns:a16="http://schemas.microsoft.com/office/drawing/2014/main" id="{9E71A8D8-5A28-4968-9E80-110E9CB88F92}"/>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30657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15080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Images_Important Text 0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935D313-376E-4CA0-9732-D0CACCC07FAD}"/>
              </a:ext>
            </a:extLst>
          </p:cNvPr>
          <p:cNvSpPr>
            <a:spLocks noGrp="1"/>
          </p:cNvSpPr>
          <p:nvPr>
            <p:ph type="pic" sz="quarter" idx="13" hasCustomPrompt="1"/>
          </p:nvPr>
        </p:nvSpPr>
        <p:spPr>
          <a:xfrm>
            <a:off x="6464300" y="0"/>
            <a:ext cx="5727700" cy="6858000"/>
          </a:xfrm>
          <a:custGeom>
            <a:avLst/>
            <a:gdLst>
              <a:gd name="connsiteX0" fmla="*/ 1708150 w 5727700"/>
              <a:gd name="connsiteY0" fmla="*/ 0 h 6858000"/>
              <a:gd name="connsiteX1" fmla="*/ 5727700 w 5727700"/>
              <a:gd name="connsiteY1" fmla="*/ 0 h 6858000"/>
              <a:gd name="connsiteX2" fmla="*/ 5727700 w 5727700"/>
              <a:gd name="connsiteY2" fmla="*/ 6858000 h 6858000"/>
              <a:gd name="connsiteX3" fmla="*/ 0 w 5727700"/>
              <a:gd name="connsiteY3" fmla="*/ 6858000 h 6858000"/>
              <a:gd name="connsiteX4" fmla="*/ 0 w 5727700"/>
              <a:gd name="connsiteY4" fmla="*/ 68326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700" h="6858000">
                <a:moveTo>
                  <a:pt x="1708150" y="0"/>
                </a:moveTo>
                <a:lnTo>
                  <a:pt x="5727700" y="0"/>
                </a:lnTo>
                <a:lnTo>
                  <a:pt x="5727700" y="6858000"/>
                </a:lnTo>
                <a:lnTo>
                  <a:pt x="0" y="6858000"/>
                </a:lnTo>
                <a:lnTo>
                  <a:pt x="0" y="6832600"/>
                </a:lnTo>
                <a:close/>
              </a:path>
            </a:pathLst>
          </a:custGeom>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12" name="Picture Placeholder 11">
            <a:extLst>
              <a:ext uri="{FF2B5EF4-FFF2-40B4-BE49-F238E27FC236}">
                <a16:creationId xmlns:a16="http://schemas.microsoft.com/office/drawing/2014/main" id="{83A2DEF1-03FF-475D-994A-6FC6FB1414FB}"/>
              </a:ext>
            </a:extLst>
          </p:cNvPr>
          <p:cNvSpPr>
            <a:spLocks noGrp="1"/>
          </p:cNvSpPr>
          <p:nvPr>
            <p:ph type="pic" sz="quarter" idx="12" hasCustomPrompt="1"/>
          </p:nvPr>
        </p:nvSpPr>
        <p:spPr>
          <a:xfrm>
            <a:off x="0" y="0"/>
            <a:ext cx="8087304" cy="6858000"/>
          </a:xfrm>
          <a:custGeom>
            <a:avLst/>
            <a:gdLst>
              <a:gd name="connsiteX0" fmla="*/ 0 w 8087304"/>
              <a:gd name="connsiteY0" fmla="*/ 0 h 6858000"/>
              <a:gd name="connsiteX1" fmla="*/ 8087304 w 8087304"/>
              <a:gd name="connsiteY1" fmla="*/ 0 h 6858000"/>
              <a:gd name="connsiteX2" fmla="*/ 8087304 w 8087304"/>
              <a:gd name="connsiteY2" fmla="*/ 7620 h 6858000"/>
              <a:gd name="connsiteX3" fmla="*/ 6368365 w 8087304"/>
              <a:gd name="connsiteY3" fmla="*/ 6858000 h 6858000"/>
              <a:gd name="connsiteX4" fmla="*/ 0 w 80873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7304" h="6858000">
                <a:moveTo>
                  <a:pt x="0" y="0"/>
                </a:moveTo>
                <a:lnTo>
                  <a:pt x="8087304" y="0"/>
                </a:lnTo>
                <a:lnTo>
                  <a:pt x="8087304" y="7620"/>
                </a:lnTo>
                <a:lnTo>
                  <a:pt x="6368365" y="6858000"/>
                </a:lnTo>
                <a:lnTo>
                  <a:pt x="0" y="6858000"/>
                </a:lnTo>
                <a:close/>
              </a:path>
            </a:pathLst>
          </a:custGeom>
        </p:spPr>
        <p:txBody>
          <a:bodyPr wrap="square" anchor="ctr" anchorCtr="1">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285750" marR="0" lvl="0" indent="-285750" algn="ctr" defTabSz="914400" rtl="0" eaLnBrk="1" fontAlgn="auto" latinLnBrk="0" hangingPunct="1">
              <a:lnSpc>
                <a:spcPct val="90000"/>
              </a:lnSpc>
              <a:spcBef>
                <a:spcPts val="1000"/>
              </a:spcBef>
              <a:spcAft>
                <a:spcPts val="0"/>
              </a:spcAft>
              <a:buClrTx/>
              <a:buSzTx/>
              <a:tabLst/>
              <a:defRPr/>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785586" y="5047107"/>
            <a:ext cx="5005614" cy="1005840"/>
          </a:xfrm>
        </p:spPr>
        <p:txBody>
          <a:bodyPr vert="horz" wrap="square" lIns="0" tIns="45720" rIns="0" bIns="45720" rtlCol="0" anchor="t">
            <a:noAutofit/>
          </a:bodyPr>
          <a:lstStyle>
            <a:lvl1pPr marL="0" indent="0">
              <a:buNone/>
              <a:defRPr lang="en-US" sz="1600" dirty="0" smtClean="0">
                <a:solidFill>
                  <a:schemeClr val="tx1"/>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785586" y="4081468"/>
            <a:ext cx="5005614" cy="822960"/>
          </a:xfrm>
        </p:spPr>
        <p:txBody>
          <a:bodyPr vert="horz" wrap="square" lIns="0" tIns="45720" rIns="91440" bIns="45720" rtlCol="0" anchor="t">
            <a:noAutofit/>
          </a:bodyPr>
          <a:lstStyle>
            <a:lvl1pPr marL="0" indent="0">
              <a:buFont typeface="Arial" panose="020B0604020202020204" pitchFamily="34" charset="0"/>
              <a:buNone/>
              <a:defRPr lang="en-GB" sz="2400" dirty="0">
                <a:solidFill>
                  <a:schemeClr val="tx1"/>
                </a:solidFill>
                <a:latin typeface="Corbel" panose="020B0503020204020204" pitchFamily="34" charset="0"/>
              </a:defRPr>
            </a:lvl1pPr>
          </a:lstStyle>
          <a:p>
            <a:pPr marL="0" lvl="0">
              <a:lnSpc>
                <a:spcPct val="100000"/>
              </a:lnSpc>
            </a:pPr>
            <a:r>
              <a:rPr lang="en-US" noProof="0"/>
              <a:t>Click to edit Master title style</a:t>
            </a:r>
          </a:p>
        </p:txBody>
      </p:sp>
      <p:sp>
        <p:nvSpPr>
          <p:cNvPr id="20" name="Slide Number Placeholder 7">
            <a:extLst>
              <a:ext uri="{FF2B5EF4-FFF2-40B4-BE49-F238E27FC236}">
                <a16:creationId xmlns:a16="http://schemas.microsoft.com/office/drawing/2014/main" id="{1CEA3362-50AD-4D98-92C4-DA1D8C857A75}"/>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791417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F3686C7-DF83-47D9-A485-35F4F1D36A69}"/>
              </a:ext>
            </a:extLst>
          </p:cNvPr>
          <p:cNvGrpSpPr/>
          <p:nvPr userDrawn="1"/>
        </p:nvGrpSpPr>
        <p:grpSpPr>
          <a:xfrm>
            <a:off x="0" y="6086479"/>
            <a:ext cx="12192000" cy="600974"/>
            <a:chOff x="0" y="6086479"/>
            <a:chExt cx="12192000" cy="600974"/>
          </a:xfrm>
        </p:grpSpPr>
        <p:sp>
          <p:nvSpPr>
            <p:cNvPr id="4" name="Rectangle 3">
              <a:extLst>
                <a:ext uri="{FF2B5EF4-FFF2-40B4-BE49-F238E27FC236}">
                  <a16:creationId xmlns:a16="http://schemas.microsoft.com/office/drawing/2014/main" id="{790B36CF-9391-49E9-B599-8B724B6EF267}"/>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468CE156-5D60-42B0-A4F9-33FA8553780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5" name="Slide Number Placeholder 7">
            <a:extLst>
              <a:ext uri="{FF2B5EF4-FFF2-40B4-BE49-F238E27FC236}">
                <a16:creationId xmlns:a16="http://schemas.microsoft.com/office/drawing/2014/main" id="{9E4521A1-4C9D-4795-B551-D151E8856AA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540370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0" name="Title 1">
            <a:extLst>
              <a:ext uri="{FF2B5EF4-FFF2-40B4-BE49-F238E27FC236}">
                <a16:creationId xmlns:a16="http://schemas.microsoft.com/office/drawing/2014/main" id="{A75C086E-F523-4C77-938F-0DB6203DBC43}"/>
              </a:ext>
            </a:extLst>
          </p:cNvPr>
          <p:cNvSpPr>
            <a:spLocks noGrp="1"/>
          </p:cNvSpPr>
          <p:nvPr>
            <p:ph type="ctrTitle" hasCustomPrompt="1"/>
          </p:nvPr>
        </p:nvSpPr>
        <p:spPr>
          <a:xfrm>
            <a:off x="691080" y="2139696"/>
            <a:ext cx="5578995" cy="879928"/>
          </a:xfrm>
        </p:spPr>
        <p:txBody>
          <a:bodyPr vert="horz" lIns="91440" tIns="45720" rIns="91440" bIns="45720" rtlCol="0" anchor="ctr" anchorCtr="0">
            <a:noAutofit/>
          </a:bodyPr>
          <a:lstStyle>
            <a:lvl1pPr algn="l">
              <a:defRPr lang="en-GB" b="0" dirty="0">
                <a:solidFill>
                  <a:schemeClr val="bg1"/>
                </a:solidFill>
              </a:defRPr>
            </a:lvl1pPr>
          </a:lstStyle>
          <a:p>
            <a:pPr marL="0" lvl="0" algn="ctr"/>
            <a:r>
              <a:rPr lang="en-US" noProof="0"/>
              <a:t>TITLE</a:t>
            </a:r>
          </a:p>
        </p:txBody>
      </p:sp>
      <p:sp>
        <p:nvSpPr>
          <p:cNvPr id="17" name="Text Placeholder 4">
            <a:extLst>
              <a:ext uri="{FF2B5EF4-FFF2-40B4-BE49-F238E27FC236}">
                <a16:creationId xmlns:a16="http://schemas.microsoft.com/office/drawing/2014/main" id="{B293AB9F-7C1D-4A06-9F42-4FD67BF2739F}"/>
              </a:ext>
            </a:extLst>
          </p:cNvPr>
          <p:cNvSpPr>
            <a:spLocks noGrp="1"/>
          </p:cNvSpPr>
          <p:nvPr>
            <p:ph type="body" sz="quarter" idx="15" hasCustomPrompt="1"/>
          </p:nvPr>
        </p:nvSpPr>
        <p:spPr>
          <a:xfrm>
            <a:off x="1359075" y="3653097"/>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Name</a:t>
            </a:r>
          </a:p>
        </p:txBody>
      </p:sp>
      <p:sp>
        <p:nvSpPr>
          <p:cNvPr id="18" name="Text Placeholder 4">
            <a:extLst>
              <a:ext uri="{FF2B5EF4-FFF2-40B4-BE49-F238E27FC236}">
                <a16:creationId xmlns:a16="http://schemas.microsoft.com/office/drawing/2014/main" id="{224AF9FB-5C6E-4050-AE8D-3B218C0F1DAE}"/>
              </a:ext>
            </a:extLst>
          </p:cNvPr>
          <p:cNvSpPr>
            <a:spLocks noGrp="1"/>
          </p:cNvSpPr>
          <p:nvPr>
            <p:ph type="body" sz="quarter" idx="16" hasCustomPrompt="1"/>
          </p:nvPr>
        </p:nvSpPr>
        <p:spPr>
          <a:xfrm>
            <a:off x="1359075" y="4392151"/>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Phone</a:t>
            </a:r>
          </a:p>
        </p:txBody>
      </p:sp>
      <p:sp>
        <p:nvSpPr>
          <p:cNvPr id="19" name="Text Placeholder 4">
            <a:extLst>
              <a:ext uri="{FF2B5EF4-FFF2-40B4-BE49-F238E27FC236}">
                <a16:creationId xmlns:a16="http://schemas.microsoft.com/office/drawing/2014/main" id="{68A48B85-2E0B-42B6-AB4A-1302D3C828F5}"/>
              </a:ext>
            </a:extLst>
          </p:cNvPr>
          <p:cNvSpPr>
            <a:spLocks noGrp="1"/>
          </p:cNvSpPr>
          <p:nvPr>
            <p:ph type="body" sz="quarter" idx="17" hasCustomPrompt="1"/>
          </p:nvPr>
        </p:nvSpPr>
        <p:spPr>
          <a:xfrm>
            <a:off x="1359075" y="5131205"/>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Email</a:t>
            </a:r>
          </a:p>
        </p:txBody>
      </p:sp>
      <p:sp>
        <p:nvSpPr>
          <p:cNvPr id="20" name="Text Placeholder 4">
            <a:extLst>
              <a:ext uri="{FF2B5EF4-FFF2-40B4-BE49-F238E27FC236}">
                <a16:creationId xmlns:a16="http://schemas.microsoft.com/office/drawing/2014/main" id="{9244D33F-3A47-4DE3-8198-7AC5316E31E6}"/>
              </a:ext>
            </a:extLst>
          </p:cNvPr>
          <p:cNvSpPr>
            <a:spLocks noGrp="1"/>
          </p:cNvSpPr>
          <p:nvPr>
            <p:ph type="body" sz="quarter" idx="18" hasCustomPrompt="1"/>
          </p:nvPr>
        </p:nvSpPr>
        <p:spPr>
          <a:xfrm>
            <a:off x="1359075" y="5870258"/>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Website</a:t>
            </a:r>
          </a:p>
        </p:txBody>
      </p:sp>
      <p:sp>
        <p:nvSpPr>
          <p:cNvPr id="3" name="Content Placeholder 2">
            <a:extLst>
              <a:ext uri="{FF2B5EF4-FFF2-40B4-BE49-F238E27FC236}">
                <a16:creationId xmlns:a16="http://schemas.microsoft.com/office/drawing/2014/main" id="{8F220C8B-2E18-4D91-A806-6C7C3940B00F}"/>
              </a:ext>
            </a:extLst>
          </p:cNvPr>
          <p:cNvSpPr>
            <a:spLocks noGrp="1" noChangeAspect="1"/>
          </p:cNvSpPr>
          <p:nvPr>
            <p:ph sz="quarter" idx="19" hasCustomPrompt="1"/>
          </p:nvPr>
        </p:nvSpPr>
        <p:spPr>
          <a:xfrm>
            <a:off x="691080" y="4295744"/>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28" name="Content Placeholder 2">
            <a:extLst>
              <a:ext uri="{FF2B5EF4-FFF2-40B4-BE49-F238E27FC236}">
                <a16:creationId xmlns:a16="http://schemas.microsoft.com/office/drawing/2014/main" id="{3D1C5933-D103-4989-B652-C7B692341BC3}"/>
              </a:ext>
            </a:extLst>
          </p:cNvPr>
          <p:cNvSpPr>
            <a:spLocks noGrp="1" noChangeAspect="1"/>
          </p:cNvSpPr>
          <p:nvPr>
            <p:ph sz="quarter" idx="20" hasCustomPrompt="1"/>
          </p:nvPr>
        </p:nvSpPr>
        <p:spPr>
          <a:xfrm>
            <a:off x="691080" y="5034798"/>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29" name="Content Placeholder 2">
            <a:extLst>
              <a:ext uri="{FF2B5EF4-FFF2-40B4-BE49-F238E27FC236}">
                <a16:creationId xmlns:a16="http://schemas.microsoft.com/office/drawing/2014/main" id="{A80EBF65-A9A1-4724-B962-DB9B79A924AA}"/>
              </a:ext>
            </a:extLst>
          </p:cNvPr>
          <p:cNvSpPr>
            <a:spLocks noGrp="1" noChangeAspect="1"/>
          </p:cNvSpPr>
          <p:nvPr>
            <p:ph sz="quarter" idx="21" hasCustomPrompt="1"/>
          </p:nvPr>
        </p:nvSpPr>
        <p:spPr>
          <a:xfrm>
            <a:off x="691080" y="5773851"/>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30" name="Content Placeholder 2">
            <a:extLst>
              <a:ext uri="{FF2B5EF4-FFF2-40B4-BE49-F238E27FC236}">
                <a16:creationId xmlns:a16="http://schemas.microsoft.com/office/drawing/2014/main" id="{06251342-E6E3-4C57-A0A9-C7BB3DCAE115}"/>
              </a:ext>
            </a:extLst>
          </p:cNvPr>
          <p:cNvSpPr>
            <a:spLocks noGrp="1" noChangeAspect="1"/>
          </p:cNvSpPr>
          <p:nvPr>
            <p:ph sz="quarter" idx="22" hasCustomPrompt="1"/>
          </p:nvPr>
        </p:nvSpPr>
        <p:spPr>
          <a:xfrm>
            <a:off x="691080" y="3556690"/>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Tree>
    <p:extLst>
      <p:ext uri="{BB962C8B-B14F-4D97-AF65-F5344CB8AC3E}">
        <p14:creationId xmlns:p14="http://schemas.microsoft.com/office/powerpoint/2010/main" val="4169354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3" name="Freeform: Shape 12">
            <a:extLst>
              <a:ext uri="{FF2B5EF4-FFF2-40B4-BE49-F238E27FC236}">
                <a16:creationId xmlns:a16="http://schemas.microsoft.com/office/drawing/2014/main" id="{5BE10AC4-CBFC-4ECF-92D5-9CE1874F58D7}"/>
              </a:ext>
            </a:extLst>
          </p:cNvPr>
          <p:cNvSpPr/>
          <p:nvPr userDrawn="1"/>
        </p:nvSpPr>
        <p:spPr>
          <a:xfrm>
            <a:off x="0" y="0"/>
            <a:ext cx="8568965"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2466734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4334810"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3873491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Content Placeholder 2">
            <a:extLst>
              <a:ext uri="{FF2B5EF4-FFF2-40B4-BE49-F238E27FC236}">
                <a16:creationId xmlns:a16="http://schemas.microsoft.com/office/drawing/2014/main" id="{C7BBA6D3-FEB9-412B-8FBB-095FC3A60ABF}"/>
              </a:ext>
            </a:extLst>
          </p:cNvPr>
          <p:cNvSpPr>
            <a:spLocks noGrp="1"/>
          </p:cNvSpPr>
          <p:nvPr>
            <p:ph idx="1"/>
          </p:nvPr>
        </p:nvSpPr>
        <p:spPr>
          <a:xfrm>
            <a:off x="633186" y="1825625"/>
            <a:ext cx="10815864"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01002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Content Placeholder 2">
            <a:extLst>
              <a:ext uri="{FF2B5EF4-FFF2-40B4-BE49-F238E27FC236}">
                <a16:creationId xmlns:a16="http://schemas.microsoft.com/office/drawing/2014/main" id="{64A4F74B-B2CD-407C-865A-037EDFAC9DB0}"/>
              </a:ext>
            </a:extLst>
          </p:cNvPr>
          <p:cNvSpPr>
            <a:spLocks noGrp="1"/>
          </p:cNvSpPr>
          <p:nvPr>
            <p:ph sz="half" idx="1"/>
          </p:nvPr>
        </p:nvSpPr>
        <p:spPr>
          <a:xfrm>
            <a:off x="633186" y="1825625"/>
            <a:ext cx="5386614"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3">
            <a:extLst>
              <a:ext uri="{FF2B5EF4-FFF2-40B4-BE49-F238E27FC236}">
                <a16:creationId xmlns:a16="http://schemas.microsoft.com/office/drawing/2014/main" id="{A2548E2E-973A-4D52-ACB9-BF564F407308}"/>
              </a:ext>
            </a:extLst>
          </p:cNvPr>
          <p:cNvSpPr>
            <a:spLocks noGrp="1"/>
          </p:cNvSpPr>
          <p:nvPr>
            <p:ph sz="half" idx="2"/>
          </p:nvPr>
        </p:nvSpPr>
        <p:spPr>
          <a:xfrm>
            <a:off x="6172200" y="1825625"/>
            <a:ext cx="5276850"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51069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ext Placeholder 2">
            <a:extLst>
              <a:ext uri="{FF2B5EF4-FFF2-40B4-BE49-F238E27FC236}">
                <a16:creationId xmlns:a16="http://schemas.microsoft.com/office/drawing/2014/main" id="{10CD1AD0-C8B7-4785-A47D-D822CF4F248F}"/>
              </a:ext>
            </a:extLst>
          </p:cNvPr>
          <p:cNvSpPr>
            <a:spLocks noGrp="1"/>
          </p:cNvSpPr>
          <p:nvPr>
            <p:ph type="body" idx="1"/>
          </p:nvPr>
        </p:nvSpPr>
        <p:spPr>
          <a:xfrm>
            <a:off x="633186" y="1681163"/>
            <a:ext cx="533214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4">
            <a:extLst>
              <a:ext uri="{FF2B5EF4-FFF2-40B4-BE49-F238E27FC236}">
                <a16:creationId xmlns:a16="http://schemas.microsoft.com/office/drawing/2014/main" id="{90A1BBCF-EEF1-4C9A-BA10-9657A79560D3}"/>
              </a:ext>
            </a:extLst>
          </p:cNvPr>
          <p:cNvSpPr>
            <a:spLocks noGrp="1"/>
          </p:cNvSpPr>
          <p:nvPr>
            <p:ph type="body" sz="quarter" idx="3"/>
          </p:nvPr>
        </p:nvSpPr>
        <p:spPr>
          <a:xfrm>
            <a:off x="6172200" y="1681163"/>
            <a:ext cx="52768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Content Placeholder 3">
            <a:extLst>
              <a:ext uri="{FF2B5EF4-FFF2-40B4-BE49-F238E27FC236}">
                <a16:creationId xmlns:a16="http://schemas.microsoft.com/office/drawing/2014/main" id="{79F8415A-57A2-4D5C-97B0-E78499CC7C6F}"/>
              </a:ext>
            </a:extLst>
          </p:cNvPr>
          <p:cNvSpPr>
            <a:spLocks noGrp="1"/>
          </p:cNvSpPr>
          <p:nvPr>
            <p:ph sz="half" idx="2"/>
          </p:nvPr>
        </p:nvSpPr>
        <p:spPr>
          <a:xfrm>
            <a:off x="633186" y="2505075"/>
            <a:ext cx="5332147" cy="368458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5">
            <a:extLst>
              <a:ext uri="{FF2B5EF4-FFF2-40B4-BE49-F238E27FC236}">
                <a16:creationId xmlns:a16="http://schemas.microsoft.com/office/drawing/2014/main" id="{37A31490-A10D-455A-B515-E26064D0E10A}"/>
              </a:ext>
            </a:extLst>
          </p:cNvPr>
          <p:cNvSpPr>
            <a:spLocks noGrp="1"/>
          </p:cNvSpPr>
          <p:nvPr>
            <p:ph sz="quarter" idx="4"/>
          </p:nvPr>
        </p:nvSpPr>
        <p:spPr>
          <a:xfrm>
            <a:off x="6172200" y="2505075"/>
            <a:ext cx="5276850" cy="368458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49070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ext Placeholder 3">
            <a:extLst>
              <a:ext uri="{FF2B5EF4-FFF2-40B4-BE49-F238E27FC236}">
                <a16:creationId xmlns:a16="http://schemas.microsoft.com/office/drawing/2014/main" id="{9F5DF135-B773-4FF0-A198-687768159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0" name="Content Placeholder 2">
            <a:extLst>
              <a:ext uri="{FF2B5EF4-FFF2-40B4-BE49-F238E27FC236}">
                <a16:creationId xmlns:a16="http://schemas.microsoft.com/office/drawing/2014/main" id="{4D4BA48E-457A-42FA-BC00-3AE386B38A0C}"/>
              </a:ext>
            </a:extLst>
          </p:cNvPr>
          <p:cNvSpPr>
            <a:spLocks noGrp="1"/>
          </p:cNvSpPr>
          <p:nvPr>
            <p:ph idx="1"/>
          </p:nvPr>
        </p:nvSpPr>
        <p:spPr>
          <a:xfrm>
            <a:off x="5183188" y="987425"/>
            <a:ext cx="626586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1">
            <a:extLst>
              <a:ext uri="{FF2B5EF4-FFF2-40B4-BE49-F238E27FC236}">
                <a16:creationId xmlns:a16="http://schemas.microsoft.com/office/drawing/2014/main" id="{43DF8AE6-3466-400C-B6F1-335DF4DED075}"/>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Tree>
    <p:extLst>
      <p:ext uri="{BB962C8B-B14F-4D97-AF65-F5344CB8AC3E}">
        <p14:creationId xmlns:p14="http://schemas.microsoft.com/office/powerpoint/2010/main" val="3976986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itle 1">
            <a:extLst>
              <a:ext uri="{FF2B5EF4-FFF2-40B4-BE49-F238E27FC236}">
                <a16:creationId xmlns:a16="http://schemas.microsoft.com/office/drawing/2014/main" id="{A3EA16B2-FFAE-4A6E-977D-191BC1DB5B28}"/>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0" name="Text Placeholder 3">
            <a:extLst>
              <a:ext uri="{FF2B5EF4-FFF2-40B4-BE49-F238E27FC236}">
                <a16:creationId xmlns:a16="http://schemas.microsoft.com/office/drawing/2014/main" id="{436B2E80-B2B9-4309-8C9B-11D0B83C43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1" name="Picture Placeholder 2">
            <a:extLst>
              <a:ext uri="{FF2B5EF4-FFF2-40B4-BE49-F238E27FC236}">
                <a16:creationId xmlns:a16="http://schemas.microsoft.com/office/drawing/2014/main" id="{03DB89DF-F372-4E54-9DFD-D53E42A2B8E8}"/>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4294346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F2147C-DDBF-4431-95AC-650CCE32FC7A}"/>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tx1"/>
                </a:solidFill>
              </a:defRPr>
            </a:lvl1pPr>
          </a:lstStyle>
          <a:p>
            <a:pPr algn="ctr"/>
            <a:fld id="{817179DE-9BF3-494C-804F-0C7C90AC8700}" type="slidenum">
              <a:rPr lang="en-US" noProof="0" smtClean="0"/>
              <a:pPr algn="ctr"/>
              <a:t>‹#›</a:t>
            </a:fld>
            <a:endParaRPr lang="en-US" noProof="0" dirty="0"/>
          </a:p>
        </p:txBody>
      </p:sp>
      <p:sp>
        <p:nvSpPr>
          <p:cNvPr id="2" name="Title Placeholder 1">
            <a:extLst>
              <a:ext uri="{FF2B5EF4-FFF2-40B4-BE49-F238E27FC236}">
                <a16:creationId xmlns:a16="http://schemas.microsoft.com/office/drawing/2014/main" id="{224C3681-351A-40D9-8C08-632E98237C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607CEF16-92A3-4A77-B95D-A9DB52319F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09677071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70" r:id="rId10"/>
    <p:sldLayoutId id="2147483669" r:id="rId11"/>
    <p:sldLayoutId id="2147483655"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hyperlink" Target="https://www.kff.org/womens-health-policy/fact-sheet/sexual-health-of-adolescents-and-young-adults-in-the-united-states/" TargetMode="Externa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13.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B90EB26-97FD-4B8B-86E0-B00589E0946D}"/>
              </a:ext>
            </a:extLst>
          </p:cNvPr>
          <p:cNvPicPr>
            <a:picLocks noGrp="1" noChangeAspect="1"/>
          </p:cNvPicPr>
          <p:nvPr>
            <p:ph type="pic" sz="quarter" idx="10"/>
          </p:nvPr>
        </p:nvPicPr>
        <p:blipFill>
          <a:blip r:embed="rId2"/>
          <a:srcRect/>
          <a:stretch/>
        </p:blipFill>
        <p:spPr>
          <a:xfrm>
            <a:off x="-1" y="896472"/>
            <a:ext cx="6676568" cy="5017138"/>
          </a:xfrm>
        </p:spPr>
      </p:pic>
      <p:sp>
        <p:nvSpPr>
          <p:cNvPr id="2" name="Title 1" descr="title">
            <a:extLst>
              <a:ext uri="{FF2B5EF4-FFF2-40B4-BE49-F238E27FC236}">
                <a16:creationId xmlns:a16="http://schemas.microsoft.com/office/drawing/2014/main" id="{28BAA8DA-C40B-4AB9-9407-30FB70335152}"/>
              </a:ext>
            </a:extLst>
          </p:cNvPr>
          <p:cNvSpPr>
            <a:spLocks noGrp="1"/>
          </p:cNvSpPr>
          <p:nvPr>
            <p:ph type="ctrTitle"/>
          </p:nvPr>
        </p:nvSpPr>
        <p:spPr>
          <a:xfrm>
            <a:off x="7288495" y="977579"/>
            <a:ext cx="4379976" cy="2652699"/>
          </a:xfrm>
        </p:spPr>
        <p:txBody>
          <a:bodyPr/>
          <a:lstStyle/>
          <a:p>
            <a:pPr algn="ctr"/>
            <a:r>
              <a:rPr lang="en-US" dirty="0"/>
              <a:t>SEXUALLY TRANSMITTED DISEASES IN TEENS</a:t>
            </a:r>
          </a:p>
        </p:txBody>
      </p:sp>
      <p:sp>
        <p:nvSpPr>
          <p:cNvPr id="12" name="Subtitle 11" descr="subtitle">
            <a:extLst>
              <a:ext uri="{FF2B5EF4-FFF2-40B4-BE49-F238E27FC236}">
                <a16:creationId xmlns:a16="http://schemas.microsoft.com/office/drawing/2014/main" id="{B28A8D9C-5123-4D2B-9272-016EF90E0E50}"/>
              </a:ext>
            </a:extLst>
          </p:cNvPr>
          <p:cNvSpPr>
            <a:spLocks noGrp="1"/>
          </p:cNvSpPr>
          <p:nvPr>
            <p:ph type="subTitle" idx="1"/>
          </p:nvPr>
        </p:nvSpPr>
        <p:spPr>
          <a:xfrm>
            <a:off x="7389079" y="4554071"/>
            <a:ext cx="4178808" cy="1359538"/>
          </a:xfrm>
        </p:spPr>
        <p:txBody>
          <a:bodyPr/>
          <a:lstStyle/>
          <a:p>
            <a:r>
              <a:rPr lang="en-US" sz="2400" dirty="0">
                <a:solidFill>
                  <a:srgbClr val="248CD2"/>
                </a:solidFill>
              </a:rPr>
              <a:t>Student’s Name</a:t>
            </a:r>
          </a:p>
          <a:p>
            <a:r>
              <a:rPr lang="en-US" sz="2400" dirty="0">
                <a:solidFill>
                  <a:srgbClr val="248CD2"/>
                </a:solidFill>
              </a:rPr>
              <a:t>Institutional Affiliations</a:t>
            </a:r>
          </a:p>
        </p:txBody>
      </p:sp>
      <p:sp>
        <p:nvSpPr>
          <p:cNvPr id="11" name="Freeform: Shape 10">
            <a:extLst>
              <a:ext uri="{FF2B5EF4-FFF2-40B4-BE49-F238E27FC236}">
                <a16:creationId xmlns:a16="http://schemas.microsoft.com/office/drawing/2014/main" id="{927C3783-B800-4093-BB0D-D5AEF08C3B59}"/>
              </a:ext>
            </a:extLst>
          </p:cNvPr>
          <p:cNvSpPr/>
          <p:nvPr/>
        </p:nvSpPr>
        <p:spPr>
          <a:xfrm>
            <a:off x="-3740" y="0"/>
            <a:ext cx="6208649" cy="68580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725568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983D85E-34D8-430D-875F-7EBB69A6B73E}"/>
              </a:ext>
            </a:extLst>
          </p:cNvPr>
          <p:cNvPicPr>
            <a:picLocks noGrp="1" noChangeAspect="1"/>
          </p:cNvPicPr>
          <p:nvPr>
            <p:ph type="pic" sz="quarter" idx="10"/>
          </p:nvPr>
        </p:nvPicPr>
        <p:blipFill>
          <a:blip r:embed="rId3"/>
          <a:srcRect/>
          <a:stretch/>
        </p:blipFill>
        <p:spPr>
          <a:xfrm>
            <a:off x="-1" y="609601"/>
            <a:ext cx="6651813" cy="5646820"/>
          </a:xfrm>
        </p:spPr>
      </p:pic>
      <p:sp>
        <p:nvSpPr>
          <p:cNvPr id="2" name="Title 1" descr="title">
            <a:extLst>
              <a:ext uri="{FF2B5EF4-FFF2-40B4-BE49-F238E27FC236}">
                <a16:creationId xmlns:a16="http://schemas.microsoft.com/office/drawing/2014/main" id="{28BAA8DA-C40B-4AB9-9407-30FB70335152}"/>
              </a:ext>
            </a:extLst>
          </p:cNvPr>
          <p:cNvSpPr>
            <a:spLocks noGrp="1"/>
          </p:cNvSpPr>
          <p:nvPr>
            <p:ph type="ctrTitle"/>
          </p:nvPr>
        </p:nvSpPr>
        <p:spPr>
          <a:xfrm>
            <a:off x="7381721" y="0"/>
            <a:ext cx="4379976" cy="1281953"/>
          </a:xfrm>
        </p:spPr>
        <p:txBody>
          <a:bodyPr/>
          <a:lstStyle/>
          <a:p>
            <a:pPr algn="ctr"/>
            <a:r>
              <a:rPr lang="en-US" dirty="0"/>
              <a:t>Overview of the Risk Factors</a:t>
            </a:r>
          </a:p>
        </p:txBody>
      </p:sp>
      <p:sp>
        <p:nvSpPr>
          <p:cNvPr id="12" name="Subtitle 11" descr="subtitle">
            <a:extLst>
              <a:ext uri="{FF2B5EF4-FFF2-40B4-BE49-F238E27FC236}">
                <a16:creationId xmlns:a16="http://schemas.microsoft.com/office/drawing/2014/main" id="{B28A8D9C-5123-4D2B-9272-016EF90E0E50}"/>
              </a:ext>
            </a:extLst>
          </p:cNvPr>
          <p:cNvSpPr>
            <a:spLocks noGrp="1"/>
          </p:cNvSpPr>
          <p:nvPr>
            <p:ph type="subTitle" idx="1"/>
          </p:nvPr>
        </p:nvSpPr>
        <p:spPr>
          <a:xfrm>
            <a:off x="6764460" y="1416425"/>
            <a:ext cx="5140669" cy="5441576"/>
          </a:xfrm>
        </p:spPr>
        <p:txBody>
          <a:bodyPr/>
          <a:lstStyle/>
          <a:p>
            <a:pPr marL="285750" indent="-285750" algn="l">
              <a:buFont typeface="Wingdings" panose="05000000000000000000" pitchFamily="2" charset="2"/>
              <a:buChar char="§"/>
            </a:pPr>
            <a:r>
              <a:rPr lang="en-US" sz="2200" dirty="0">
                <a:solidFill>
                  <a:srgbClr val="0070C0"/>
                </a:solidFill>
              </a:rPr>
              <a:t>Sexually transmitted diseases is prevalent in teenagers because the age group is sexually active.</a:t>
            </a:r>
          </a:p>
          <a:p>
            <a:pPr marL="285750" indent="-285750" algn="l">
              <a:buFont typeface="Wingdings" panose="05000000000000000000" pitchFamily="2" charset="2"/>
              <a:buChar char="§"/>
            </a:pPr>
            <a:r>
              <a:rPr lang="en-US" sz="2200" dirty="0">
                <a:solidFill>
                  <a:srgbClr val="0070C0"/>
                </a:solidFill>
              </a:rPr>
              <a:t>Teenagers are psychologically vulnerable and sexually active.</a:t>
            </a:r>
          </a:p>
          <a:p>
            <a:pPr marL="285750" indent="-285750" algn="l">
              <a:buFont typeface="Wingdings" panose="05000000000000000000" pitchFamily="2" charset="2"/>
              <a:buChar char="§"/>
            </a:pPr>
            <a:r>
              <a:rPr lang="en-US" sz="2200" dirty="0">
                <a:solidFill>
                  <a:srgbClr val="0070C0"/>
                </a:solidFill>
              </a:rPr>
              <a:t>Sexually transmitted diseases that face this age group include syphilis, gonorrhea, HIV, and genital herps</a:t>
            </a:r>
          </a:p>
          <a:p>
            <a:pPr marL="285750" indent="-285750" algn="l">
              <a:buFont typeface="Wingdings" panose="05000000000000000000" pitchFamily="2" charset="2"/>
              <a:buChar char="§"/>
            </a:pPr>
            <a:r>
              <a:rPr lang="en-US" sz="2200" dirty="0">
                <a:solidFill>
                  <a:srgbClr val="0070C0"/>
                </a:solidFill>
              </a:rPr>
              <a:t>Sexually transmitted illness in teens are prevalent and research shows that almost have of teens will have STDs by age 24.</a:t>
            </a:r>
          </a:p>
          <a:p>
            <a:pPr marL="285750" indent="-285750" algn="l">
              <a:buFont typeface="Wingdings" panose="05000000000000000000" pitchFamily="2" charset="2"/>
              <a:buChar char="§"/>
            </a:pPr>
            <a:r>
              <a:rPr lang="en-US" sz="2200" dirty="0">
                <a:solidFill>
                  <a:srgbClr val="0070C0"/>
                </a:solidFill>
              </a:rPr>
              <a:t>Curbing the problem in teens is not easy due to the adventurous nature of people in teenage and young adulthood age group</a:t>
            </a:r>
          </a:p>
        </p:txBody>
      </p:sp>
      <p:sp>
        <p:nvSpPr>
          <p:cNvPr id="11" name="Freeform: Shape 10">
            <a:extLst>
              <a:ext uri="{FF2B5EF4-FFF2-40B4-BE49-F238E27FC236}">
                <a16:creationId xmlns:a16="http://schemas.microsoft.com/office/drawing/2014/main" id="{927C3783-B800-4093-BB0D-D5AEF08C3B59}"/>
              </a:ext>
            </a:extLst>
          </p:cNvPr>
          <p:cNvSpPr/>
          <p:nvPr/>
        </p:nvSpPr>
        <p:spPr>
          <a:xfrm>
            <a:off x="-112649" y="0"/>
            <a:ext cx="6208649" cy="68580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812382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0BCD2159-BE65-43D5-9E0A-9EB4B1B2F85B}"/>
              </a:ext>
            </a:extLst>
          </p:cNvPr>
          <p:cNvPicPr>
            <a:picLocks noGrp="1" noChangeAspect="1"/>
          </p:cNvPicPr>
          <p:nvPr>
            <p:ph type="pic" sz="quarter" idx="10"/>
          </p:nvPr>
        </p:nvPicPr>
        <p:blipFill>
          <a:blip r:embed="rId3"/>
          <a:srcRect/>
          <a:stretch/>
        </p:blipFill>
        <p:spPr>
          <a:xfrm>
            <a:off x="1" y="331694"/>
            <a:ext cx="4984376" cy="5635970"/>
          </a:xfrm>
        </p:spPr>
      </p:pic>
      <p:sp>
        <p:nvSpPr>
          <p:cNvPr id="34" name="Title 33" descr="title">
            <a:extLst>
              <a:ext uri="{FF2B5EF4-FFF2-40B4-BE49-F238E27FC236}">
                <a16:creationId xmlns:a16="http://schemas.microsoft.com/office/drawing/2014/main" id="{3749FE94-FC7C-4359-A56E-6C7A87BDEE87}"/>
              </a:ext>
            </a:extLst>
          </p:cNvPr>
          <p:cNvSpPr>
            <a:spLocks noGrp="1"/>
          </p:cNvSpPr>
          <p:nvPr>
            <p:ph type="title"/>
          </p:nvPr>
        </p:nvSpPr>
        <p:spPr>
          <a:xfrm>
            <a:off x="4984376" y="331694"/>
            <a:ext cx="6592824" cy="842681"/>
          </a:xfrm>
        </p:spPr>
        <p:txBody>
          <a:bodyPr/>
          <a:lstStyle/>
          <a:p>
            <a:r>
              <a:rPr lang="en-US" dirty="0">
                <a:solidFill>
                  <a:srgbClr val="FF0000"/>
                </a:solidFill>
              </a:rPr>
              <a:t>Contributing factors</a:t>
            </a:r>
          </a:p>
        </p:txBody>
      </p:sp>
      <p:sp>
        <p:nvSpPr>
          <p:cNvPr id="35" name="Text Placeholder 34" descr="subtitle">
            <a:extLst>
              <a:ext uri="{FF2B5EF4-FFF2-40B4-BE49-F238E27FC236}">
                <a16:creationId xmlns:a16="http://schemas.microsoft.com/office/drawing/2014/main" id="{3F200E92-5A1F-40B7-AE02-46929BC459EA}"/>
              </a:ext>
            </a:extLst>
          </p:cNvPr>
          <p:cNvSpPr>
            <a:spLocks noGrp="1"/>
          </p:cNvSpPr>
          <p:nvPr>
            <p:ph type="body" idx="1"/>
          </p:nvPr>
        </p:nvSpPr>
        <p:spPr>
          <a:xfrm>
            <a:off x="4984376" y="1416424"/>
            <a:ext cx="6060142" cy="5109882"/>
          </a:xfrm>
        </p:spPr>
        <p:txBody>
          <a:bodyPr/>
          <a:lstStyle/>
          <a:p>
            <a:pPr marL="285750" indent="-285750">
              <a:buFont typeface="Wingdings" panose="05000000000000000000" pitchFamily="2" charset="2"/>
              <a:buChar char="§"/>
            </a:pPr>
            <a:r>
              <a:rPr lang="en-US" sz="2400" dirty="0">
                <a:solidFill>
                  <a:srgbClr val="0070C0"/>
                </a:solidFill>
              </a:rPr>
              <a:t>The feeling of adulthood that brings about the urge to experiment sexual intercourses</a:t>
            </a:r>
          </a:p>
          <a:p>
            <a:pPr marL="285750" indent="-285750">
              <a:buFont typeface="Wingdings" panose="05000000000000000000" pitchFamily="2" charset="2"/>
              <a:buChar char="§"/>
            </a:pPr>
            <a:r>
              <a:rPr lang="en-US" sz="2400" dirty="0">
                <a:solidFill>
                  <a:srgbClr val="0070C0"/>
                </a:solidFill>
              </a:rPr>
              <a:t>Peer pressure for most teenagers who have already have sexual partners</a:t>
            </a:r>
          </a:p>
          <a:p>
            <a:pPr marL="285750" indent="-285750">
              <a:buFont typeface="Wingdings" panose="05000000000000000000" pitchFamily="2" charset="2"/>
              <a:buChar char="§"/>
            </a:pPr>
            <a:r>
              <a:rPr lang="en-US" sz="2400" dirty="0">
                <a:solidFill>
                  <a:srgbClr val="0070C0"/>
                </a:solidFill>
              </a:rPr>
              <a:t>Having unprotected sex (Do you use condoms? Have tests with a sexual partner before sex?_</a:t>
            </a:r>
          </a:p>
          <a:p>
            <a:pPr marL="285750" indent="-285750">
              <a:buFont typeface="Wingdings" panose="05000000000000000000" pitchFamily="2" charset="2"/>
              <a:buChar char="§"/>
            </a:pPr>
            <a:r>
              <a:rPr lang="en-US" sz="2400" dirty="0">
                <a:solidFill>
                  <a:srgbClr val="0070C0"/>
                </a:solidFill>
              </a:rPr>
              <a:t>Not taking tests before engaging is sex</a:t>
            </a:r>
          </a:p>
          <a:p>
            <a:pPr marL="285750" indent="-285750">
              <a:buFont typeface="Wingdings" panose="05000000000000000000" pitchFamily="2" charset="2"/>
              <a:buChar char="§"/>
            </a:pPr>
            <a:r>
              <a:rPr lang="en-US" sz="2400" dirty="0">
                <a:solidFill>
                  <a:srgbClr val="0070C0"/>
                </a:solidFill>
              </a:rPr>
              <a:t>Vulnerability of teenagers who are desperate to find belonging in certain groups</a:t>
            </a:r>
          </a:p>
          <a:p>
            <a:endParaRPr lang="en-US" sz="2400" dirty="0">
              <a:solidFill>
                <a:srgbClr val="0070C0"/>
              </a:solidFill>
            </a:endParaRPr>
          </a:p>
        </p:txBody>
      </p:sp>
    </p:spTree>
    <p:extLst>
      <p:ext uri="{BB962C8B-B14F-4D97-AF65-F5344CB8AC3E}">
        <p14:creationId xmlns:p14="http://schemas.microsoft.com/office/powerpoint/2010/main" val="4021511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C2A7DCB-B005-424A-8446-ACA533D0BC8B}"/>
              </a:ext>
            </a:extLst>
          </p:cNvPr>
          <p:cNvPicPr>
            <a:picLocks noGrp="1" noChangeAspect="1"/>
          </p:cNvPicPr>
          <p:nvPr>
            <p:ph type="pic" sz="quarter" idx="10"/>
          </p:nvPr>
        </p:nvPicPr>
        <p:blipFill>
          <a:blip r:embed="rId3"/>
          <a:srcRect/>
          <a:stretch/>
        </p:blipFill>
        <p:spPr>
          <a:xfrm>
            <a:off x="5414683" y="1165412"/>
            <a:ext cx="6777318" cy="5023933"/>
          </a:xfrm>
        </p:spPr>
      </p:pic>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a:xfrm>
            <a:off x="633186" y="410801"/>
            <a:ext cx="5012123" cy="1215724"/>
          </a:xfrm>
        </p:spPr>
        <p:txBody>
          <a:bodyPr/>
          <a:lstStyle/>
          <a:p>
            <a:pPr algn="ctr"/>
            <a:r>
              <a:rPr lang="en-US" sz="2800" b="1" dirty="0">
                <a:solidFill>
                  <a:srgbClr val="FFC000"/>
                </a:solidFill>
                <a:latin typeface="Times New Roman" panose="02020603050405020304" pitchFamily="18" charset="0"/>
                <a:cs typeface="Times New Roman" panose="02020603050405020304" pitchFamily="18" charset="0"/>
              </a:rPr>
              <a:t>Prevalence of Sexually Transmitted Diseases in Teenagers</a:t>
            </a:r>
          </a:p>
        </p:txBody>
      </p:sp>
      <p:sp>
        <p:nvSpPr>
          <p:cNvPr id="23" name="Text Placeholder 22" descr="content block 1">
            <a:extLst>
              <a:ext uri="{FF2B5EF4-FFF2-40B4-BE49-F238E27FC236}">
                <a16:creationId xmlns:a16="http://schemas.microsoft.com/office/drawing/2014/main" id="{B88939B0-5B9A-4423-AFD1-CF6B22268795}"/>
              </a:ext>
            </a:extLst>
          </p:cNvPr>
          <p:cNvSpPr>
            <a:spLocks noGrp="1"/>
          </p:cNvSpPr>
          <p:nvPr>
            <p:ph type="body" sz="quarter" idx="11"/>
          </p:nvPr>
        </p:nvSpPr>
        <p:spPr>
          <a:xfrm>
            <a:off x="647698" y="1792940"/>
            <a:ext cx="4282889" cy="4293537"/>
          </a:xfrm>
        </p:spPr>
        <p:txBody>
          <a:bodyPr/>
          <a:lstStyle/>
          <a:p>
            <a:pPr marL="342900" indent="-342900">
              <a:buFont typeface="Wingdings" panose="05000000000000000000" pitchFamily="2" charset="2"/>
              <a:buChar char="§"/>
            </a:pPr>
            <a:r>
              <a:rPr lang="en-US" sz="2000" dirty="0">
                <a:solidFill>
                  <a:srgbClr val="0070C0"/>
                </a:solidFill>
              </a:rPr>
              <a:t>STDs are prevalent in teens within main cities and towns.</a:t>
            </a:r>
          </a:p>
          <a:p>
            <a:pPr marL="342900" indent="-342900">
              <a:buFont typeface="Wingdings" panose="05000000000000000000" pitchFamily="2" charset="2"/>
              <a:buChar char="§"/>
            </a:pPr>
            <a:r>
              <a:rPr lang="en-US" sz="2000" dirty="0">
                <a:solidFill>
                  <a:srgbClr val="0070C0"/>
                </a:solidFill>
              </a:rPr>
              <a:t>Prevalence of STDs is also high among people with less access to health education</a:t>
            </a:r>
          </a:p>
          <a:p>
            <a:pPr marL="342900" indent="-342900">
              <a:buFont typeface="Wingdings" panose="05000000000000000000" pitchFamily="2" charset="2"/>
              <a:buChar char="§"/>
            </a:pPr>
            <a:r>
              <a:rPr lang="en-US" sz="2000" dirty="0">
                <a:solidFill>
                  <a:srgbClr val="0070C0"/>
                </a:solidFill>
              </a:rPr>
              <a:t>Communities struggling with poverty experience high prevalence of STDs in teens</a:t>
            </a:r>
          </a:p>
          <a:p>
            <a:pPr marL="342900" indent="-342900">
              <a:buFont typeface="Wingdings" panose="05000000000000000000" pitchFamily="2" charset="2"/>
              <a:buChar char="§"/>
            </a:pPr>
            <a:r>
              <a:rPr lang="en-US" sz="2000" dirty="0">
                <a:solidFill>
                  <a:srgbClr val="0070C0"/>
                </a:solidFill>
              </a:rPr>
              <a:t>2 out of every 10 teenagers is reported to have STDs in major cities of the world according the WHO report of 2018.</a:t>
            </a:r>
          </a:p>
        </p:txBody>
      </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Slide Number Placeholder 5" descr="Slide number">
            <a:extLst>
              <a:ext uri="{FF2B5EF4-FFF2-40B4-BE49-F238E27FC236}">
                <a16:creationId xmlns:a16="http://schemas.microsoft.com/office/drawing/2014/main" id="{11457662-C1A5-4B93-8E30-88025E27C462}"/>
              </a:ext>
              <a:ext uri="{C183D7F6-B498-43B3-948B-1728B52AA6E4}">
                <adec:decorative xmlns:adec="http://schemas.microsoft.com/office/drawing/2017/decorative"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4</a:t>
            </a:fld>
            <a:endParaRPr lang="en-US" sz="1200" dirty="0">
              <a:solidFill>
                <a:schemeClr val="bg1"/>
              </a:solidFill>
            </a:endParaRPr>
          </a:p>
        </p:txBody>
      </p:sp>
    </p:spTree>
    <p:extLst>
      <p:ext uri="{BB962C8B-B14F-4D97-AF65-F5344CB8AC3E}">
        <p14:creationId xmlns:p14="http://schemas.microsoft.com/office/powerpoint/2010/main" val="320712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B025618-C830-4992-9CD3-D9E49BC79E67}"/>
              </a:ext>
              <a:ext uri="{C183D7F6-B498-43B3-948B-1728B52AA6E4}">
                <adec:decorative xmlns:adec="http://schemas.microsoft.com/office/drawing/2017/decorative" val="1"/>
              </a:ext>
            </a:extLst>
          </p:cNvPr>
          <p:cNvGrpSpPr/>
          <p:nvPr/>
        </p:nvGrpSpPr>
        <p:grpSpPr>
          <a:xfrm>
            <a:off x="2595847" y="0"/>
            <a:ext cx="7388298" cy="6858000"/>
            <a:chOff x="1826589" y="0"/>
            <a:chExt cx="7388298" cy="6858000"/>
          </a:xfrm>
        </p:grpSpPr>
        <p:sp>
          <p:nvSpPr>
            <p:cNvPr id="10" name="Parallelogram 9">
              <a:extLst>
                <a:ext uri="{FF2B5EF4-FFF2-40B4-BE49-F238E27FC236}">
                  <a16:creationId xmlns:a16="http://schemas.microsoft.com/office/drawing/2014/main" id="{11E692D4-6AEA-4652-A7AE-A02328258A55}"/>
                </a:ext>
              </a:extLst>
            </p:cNvPr>
            <p:cNvSpPr/>
            <p:nvPr/>
          </p:nvSpPr>
          <p:spPr>
            <a:xfrm>
              <a:off x="2618099"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A134AA32-2418-4A09-9BA8-ED7207AC0D74}"/>
                </a:ext>
              </a:extLst>
            </p:cNvPr>
            <p:cNvSpPr/>
            <p:nvPr/>
          </p:nvSpPr>
          <p:spPr>
            <a:xfrm>
              <a:off x="2340861"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0051AD99-BC4A-487F-BE1C-486FC5B8E9F2}"/>
                </a:ext>
                <a:ext uri="{C183D7F6-B498-43B3-948B-1728B52AA6E4}">
                  <adec:decorative xmlns:adec="http://schemas.microsoft.com/office/drawing/2017/decorative" val="1"/>
                </a:ext>
              </a:extLst>
            </p:cNvPr>
            <p:cNvSpPr/>
            <p:nvPr/>
          </p:nvSpPr>
          <p:spPr>
            <a:xfrm>
              <a:off x="1826589"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a:xfrm>
            <a:off x="647700" y="185486"/>
            <a:ext cx="6891564" cy="830997"/>
          </a:xfrm>
        </p:spPr>
        <p:txBody>
          <a:bodyPr/>
          <a:lstStyle/>
          <a:p>
            <a:r>
              <a:rPr lang="en-US" b="1" dirty="0">
                <a:latin typeface="Times New Roman" panose="02020603050405020304" pitchFamily="18" charset="0"/>
                <a:cs typeface="Times New Roman" panose="02020603050405020304" pitchFamily="18" charset="0"/>
              </a:rPr>
              <a:t>Prevalence of STDs in Teenagers in various Territories of the US in 2017</a:t>
            </a:r>
            <a:endParaRPr lang="en-US" dirty="0"/>
          </a:p>
        </p:txBody>
      </p:sp>
      <p:sp>
        <p:nvSpPr>
          <p:cNvPr id="23" name="Text Placeholder 22" descr="content block 1">
            <a:extLst>
              <a:ext uri="{FF2B5EF4-FFF2-40B4-BE49-F238E27FC236}">
                <a16:creationId xmlns:a16="http://schemas.microsoft.com/office/drawing/2014/main" id="{B88939B0-5B9A-4423-AFD1-CF6B22268795}"/>
              </a:ext>
            </a:extLst>
          </p:cNvPr>
          <p:cNvSpPr>
            <a:spLocks noGrp="1"/>
          </p:cNvSpPr>
          <p:nvPr>
            <p:ph type="body" sz="quarter" idx="11"/>
          </p:nvPr>
        </p:nvSpPr>
        <p:spPr>
          <a:xfrm>
            <a:off x="422793" y="1293409"/>
            <a:ext cx="3503748" cy="5291179"/>
          </a:xfrm>
        </p:spPr>
        <p:txBody>
          <a:bodyPr/>
          <a:lstStyle/>
          <a:p>
            <a:r>
              <a:rPr lang="en-US" sz="2400" dirty="0"/>
              <a:t>The most prevalent STDs in teenagers in the United Sates of America are:</a:t>
            </a:r>
          </a:p>
          <a:p>
            <a:pPr marL="342900" indent="-342900">
              <a:buFont typeface="Arial" panose="020B0604020202020204" pitchFamily="34" charset="0"/>
              <a:buChar char="•"/>
            </a:pPr>
            <a:r>
              <a:rPr lang="en-US" sz="2400" dirty="0">
                <a:solidFill>
                  <a:srgbClr val="248CD2"/>
                </a:solidFill>
              </a:rPr>
              <a:t>Chlamydia</a:t>
            </a:r>
          </a:p>
          <a:p>
            <a:pPr marL="342900" indent="-342900">
              <a:buFont typeface="Arial" panose="020B0604020202020204" pitchFamily="34" charset="0"/>
              <a:buChar char="•"/>
            </a:pPr>
            <a:r>
              <a:rPr lang="en-US" sz="2400" dirty="0">
                <a:solidFill>
                  <a:srgbClr val="248CD2"/>
                </a:solidFill>
              </a:rPr>
              <a:t>Secondary and Primary Syphilis</a:t>
            </a:r>
          </a:p>
          <a:p>
            <a:pPr marL="342900" indent="-342900">
              <a:buFont typeface="Arial" panose="020B0604020202020204" pitchFamily="34" charset="0"/>
              <a:buChar char="•"/>
            </a:pPr>
            <a:r>
              <a:rPr lang="en-US" sz="2400" dirty="0">
                <a:solidFill>
                  <a:srgbClr val="248CD2"/>
                </a:solidFill>
              </a:rPr>
              <a:t>Gonorrhea</a:t>
            </a:r>
          </a:p>
          <a:p>
            <a:pPr marL="342900" indent="-342900">
              <a:buFont typeface="Arial" panose="020B0604020202020204" pitchFamily="34" charset="0"/>
              <a:buChar char="•"/>
            </a:pPr>
            <a:r>
              <a:rPr lang="en-US" sz="2400" dirty="0">
                <a:solidFill>
                  <a:srgbClr val="248CD2"/>
                </a:solidFill>
              </a:rPr>
              <a:t>Herps simplex Virus, and</a:t>
            </a:r>
          </a:p>
          <a:p>
            <a:pPr marL="342900" indent="-342900">
              <a:buFont typeface="Arial" panose="020B0604020202020204" pitchFamily="34" charset="0"/>
              <a:buChar char="•"/>
            </a:pPr>
            <a:r>
              <a:rPr lang="en-US" sz="2400" dirty="0">
                <a:solidFill>
                  <a:srgbClr val="248CD2"/>
                </a:solidFill>
              </a:rPr>
              <a:t>Human papillomavirus</a:t>
            </a:r>
          </a:p>
          <a:p>
            <a:pPr marL="342900" indent="-342900">
              <a:buFont typeface="Arial" panose="020B0604020202020204" pitchFamily="34" charset="0"/>
              <a:buChar char="•"/>
            </a:pPr>
            <a:r>
              <a:rPr lang="en-US" sz="2400" dirty="0">
                <a:solidFill>
                  <a:srgbClr val="248CD2"/>
                </a:solidFill>
              </a:rPr>
              <a:t>Image on the right hand side represents Gonorrhea infection in parts of the US in 2017.</a:t>
            </a:r>
          </a:p>
          <a:p>
            <a:endParaRPr lang="en-US" sz="2400" dirty="0"/>
          </a:p>
        </p:txBody>
      </p:sp>
      <p:pic>
        <p:nvPicPr>
          <p:cNvPr id="18" name="Picture 17">
            <a:extLst>
              <a:ext uri="{FF2B5EF4-FFF2-40B4-BE49-F238E27FC236}">
                <a16:creationId xmlns:a16="http://schemas.microsoft.com/office/drawing/2014/main" id="{9533C08A-B2DD-4991-8C49-E715BADDDFBB}"/>
              </a:ext>
            </a:extLst>
          </p:cNvPr>
          <p:cNvPicPr>
            <a:picLocks noChangeAspect="1"/>
          </p:cNvPicPr>
          <p:nvPr/>
        </p:nvPicPr>
        <p:blipFill>
          <a:blip r:embed="rId3"/>
          <a:stretch>
            <a:fillRect/>
          </a:stretch>
        </p:blipFill>
        <p:spPr>
          <a:xfrm>
            <a:off x="3759578" y="950259"/>
            <a:ext cx="8397622" cy="5496941"/>
          </a:xfrm>
          <a:prstGeom prst="rect">
            <a:avLst/>
          </a:prstGeom>
        </p:spPr>
      </p:pic>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lide Number Placeholder 5" descr="Slide number">
            <a:extLst>
              <a:ext uri="{FF2B5EF4-FFF2-40B4-BE49-F238E27FC236}">
                <a16:creationId xmlns:a16="http://schemas.microsoft.com/office/drawing/2014/main" id="{79161314-0A22-4109-A2B1-41E87EFE1E18}"/>
              </a:ext>
              <a:ext uri="{C183D7F6-B498-43B3-948B-1728B52AA6E4}">
                <adec:decorative xmlns:adec="http://schemas.microsoft.com/office/drawing/2017/decorative"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5</a:t>
            </a:fld>
            <a:endParaRPr lang="en-US" sz="1200" dirty="0">
              <a:solidFill>
                <a:schemeClr val="bg1"/>
              </a:solidFill>
            </a:endParaRPr>
          </a:p>
        </p:txBody>
      </p:sp>
      <p:sp>
        <p:nvSpPr>
          <p:cNvPr id="6" name="Content Placeholder 5">
            <a:extLst>
              <a:ext uri="{FF2B5EF4-FFF2-40B4-BE49-F238E27FC236}">
                <a16:creationId xmlns:a16="http://schemas.microsoft.com/office/drawing/2014/main" id="{9AA35131-A20C-4FC0-816D-B43FA63D4418}"/>
              </a:ext>
            </a:extLst>
          </p:cNvPr>
          <p:cNvSpPr>
            <a:spLocks noGrp="1"/>
          </p:cNvSpPr>
          <p:nvPr>
            <p:ph sz="quarter" idx="14"/>
          </p:nvPr>
        </p:nvSpPr>
        <p:spPr/>
        <p:txBody>
          <a:bodyPr/>
          <a:lstStyle/>
          <a:p>
            <a:endParaRPr lang="en-US"/>
          </a:p>
        </p:txBody>
      </p:sp>
    </p:spTree>
    <p:extLst>
      <p:ext uri="{BB962C8B-B14F-4D97-AF65-F5344CB8AC3E}">
        <p14:creationId xmlns:p14="http://schemas.microsoft.com/office/powerpoint/2010/main" val="2118823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a:xfrm>
            <a:off x="633186" y="286871"/>
            <a:ext cx="10815864" cy="819209"/>
          </a:xfrm>
        </p:spPr>
        <p:txBody>
          <a:bodyPr/>
          <a:lstStyle/>
          <a:p>
            <a:pPr algn="ctr"/>
            <a:r>
              <a:rPr lang="en-US" sz="3200" b="1" dirty="0">
                <a:solidFill>
                  <a:srgbClr val="248CD2"/>
                </a:solidFill>
              </a:rPr>
              <a:t>The role of a health care practitioner/Advocate Regarding STDs in Teenagers</a:t>
            </a:r>
          </a:p>
        </p:txBody>
      </p:sp>
      <p:pic>
        <p:nvPicPr>
          <p:cNvPr id="27" name="Content Placeholder 79" descr="Open Book">
            <a:extLst>
              <a:ext uri="{FF2B5EF4-FFF2-40B4-BE49-F238E27FC236}">
                <a16:creationId xmlns:a16="http://schemas.microsoft.com/office/drawing/2014/main" id="{EBEE0E99-191F-4498-9399-4BA8BCD3E66F}"/>
              </a:ext>
            </a:extLst>
          </p:cNvPr>
          <p:cNvPicPr>
            <a:picLocks noGrp="1" noChangeAspect="1"/>
          </p:cNvPicPr>
          <p:nvPr>
            <p:ph sz="quarter" idx="13"/>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7699" y="1733627"/>
            <a:ext cx="4749053" cy="3842420"/>
          </a:xfrm>
        </p:spPr>
      </p:pic>
      <p:sp>
        <p:nvSpPr>
          <p:cNvPr id="16" name="Text Placeholder 15" descr="slide content">
            <a:extLst>
              <a:ext uri="{FF2B5EF4-FFF2-40B4-BE49-F238E27FC236}">
                <a16:creationId xmlns:a16="http://schemas.microsoft.com/office/drawing/2014/main" id="{5336101E-D654-46D8-A983-BF46C5D86583}"/>
              </a:ext>
            </a:extLst>
          </p:cNvPr>
          <p:cNvSpPr>
            <a:spLocks noGrp="1"/>
          </p:cNvSpPr>
          <p:nvPr>
            <p:ph type="body" sz="quarter" idx="11"/>
          </p:nvPr>
        </p:nvSpPr>
        <p:spPr>
          <a:xfrm>
            <a:off x="5773271" y="1255059"/>
            <a:ext cx="6095999" cy="4726641"/>
          </a:xfrm>
        </p:spPr>
        <p:txBody>
          <a:bodyPr/>
          <a:lstStyle/>
          <a:p>
            <a:r>
              <a:rPr lang="en-US" sz="2400" b="1" dirty="0">
                <a:solidFill>
                  <a:srgbClr val="248CD2"/>
                </a:solidFill>
              </a:rPr>
              <a:t>Educate </a:t>
            </a:r>
            <a:r>
              <a:rPr lang="en-US" sz="2400" dirty="0"/>
              <a:t>-Through seminars, community youth meetings and preparation and circulation of appropriate educational materials that enlighten youth on the disease</a:t>
            </a:r>
          </a:p>
          <a:p>
            <a:r>
              <a:rPr lang="en-US" sz="2400" b="1" dirty="0">
                <a:solidFill>
                  <a:srgbClr val="248CD2"/>
                </a:solidFill>
              </a:rPr>
              <a:t>Diagnose</a:t>
            </a:r>
            <a:r>
              <a:rPr lang="en-US" sz="2400" dirty="0"/>
              <a:t>-Carry out tests on teens to determine the illness being suffered</a:t>
            </a:r>
          </a:p>
          <a:p>
            <a:r>
              <a:rPr lang="en-US" sz="2400" b="1" dirty="0">
                <a:solidFill>
                  <a:srgbClr val="248CD2"/>
                </a:solidFill>
              </a:rPr>
              <a:t>Refer</a:t>
            </a:r>
            <a:r>
              <a:rPr lang="en-US" sz="2400" dirty="0"/>
              <a:t>-Refer youth to appropriate health facilities for diagnosis and treatment of the conditions being suffers. Also refer them for appropriate educational seminars about sexual life.</a:t>
            </a:r>
          </a:p>
          <a:p>
            <a:r>
              <a:rPr lang="en-US" sz="2400" b="1" dirty="0">
                <a:solidFill>
                  <a:srgbClr val="248CD2"/>
                </a:solidFill>
              </a:rPr>
              <a:t>Treat</a:t>
            </a:r>
            <a:r>
              <a:rPr lang="en-US" sz="2400" dirty="0"/>
              <a:t>- Prescribe and administer treatment and medication for various STDs.</a:t>
            </a:r>
          </a:p>
        </p:txBody>
      </p:sp>
      <p:pic>
        <p:nvPicPr>
          <p:cNvPr id="2" name="Picture 1">
            <a:extLst>
              <a:ext uri="{FF2B5EF4-FFF2-40B4-BE49-F238E27FC236}">
                <a16:creationId xmlns:a16="http://schemas.microsoft.com/office/drawing/2014/main" id="{D5C832AE-A227-486C-9B78-C398EA4E0C94}"/>
              </a:ext>
            </a:extLst>
          </p:cNvPr>
          <p:cNvPicPr>
            <a:picLocks noChangeAspect="1"/>
          </p:cNvPicPr>
          <p:nvPr/>
        </p:nvPicPr>
        <p:blipFill>
          <a:blip r:embed="rId5"/>
          <a:stretch>
            <a:fillRect/>
          </a:stretch>
        </p:blipFill>
        <p:spPr>
          <a:xfrm>
            <a:off x="633187" y="1506072"/>
            <a:ext cx="4749053" cy="4475628"/>
          </a:xfrm>
          <a:prstGeom prst="rect">
            <a:avLst/>
          </a:prstGeom>
        </p:spPr>
      </p:pic>
    </p:spTree>
    <p:extLst>
      <p:ext uri="{BB962C8B-B14F-4D97-AF65-F5344CB8AC3E}">
        <p14:creationId xmlns:p14="http://schemas.microsoft.com/office/powerpoint/2010/main" val="406473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ED7D9B-E786-4289-89B7-9B6E3156AC5A}"/>
              </a:ext>
            </a:extLst>
          </p:cNvPr>
          <p:cNvSpPr>
            <a:spLocks noGrp="1"/>
          </p:cNvSpPr>
          <p:nvPr>
            <p:ph type="body" sz="quarter" idx="11"/>
          </p:nvPr>
        </p:nvSpPr>
        <p:spPr>
          <a:xfrm>
            <a:off x="5378823" y="1685365"/>
            <a:ext cx="6490447" cy="4823012"/>
          </a:xfrm>
        </p:spPr>
        <p:txBody>
          <a:bodyPr/>
          <a:lstStyle/>
          <a:p>
            <a:pPr marL="0" indent="0">
              <a:buNone/>
            </a:pPr>
            <a:r>
              <a:rPr lang="en-US" sz="2400" dirty="0"/>
              <a:t>To identify STDs, look out for the following general symptoms:</a:t>
            </a:r>
          </a:p>
          <a:p>
            <a:r>
              <a:rPr lang="en-US" sz="2400" dirty="0"/>
              <a:t>Sores and boil in private parts near genitals</a:t>
            </a:r>
          </a:p>
          <a:p>
            <a:r>
              <a:rPr lang="en-US" sz="2400" dirty="0"/>
              <a:t>Burning sensation when passing urine</a:t>
            </a:r>
          </a:p>
          <a:p>
            <a:r>
              <a:rPr lang="en-US" sz="2400" dirty="0"/>
              <a:t>Urinating blood</a:t>
            </a:r>
          </a:p>
          <a:p>
            <a:r>
              <a:rPr lang="en-US" sz="2400" dirty="0"/>
              <a:t>Pains in the abdominal areas</a:t>
            </a:r>
          </a:p>
          <a:p>
            <a:r>
              <a:rPr lang="en-US" sz="2400" dirty="0"/>
              <a:t>Sores on the tang and lips</a:t>
            </a:r>
          </a:p>
          <a:p>
            <a:r>
              <a:rPr lang="en-US" sz="2400" dirty="0"/>
              <a:t>Pain in the genitals when having sexual intercourse</a:t>
            </a:r>
          </a:p>
          <a:p>
            <a:r>
              <a:rPr lang="en-US" sz="2400" dirty="0"/>
              <a:t>Sensational itching in genitals</a:t>
            </a:r>
          </a:p>
        </p:txBody>
      </p:sp>
      <p:sp>
        <p:nvSpPr>
          <p:cNvPr id="3" name="Title 2">
            <a:extLst>
              <a:ext uri="{FF2B5EF4-FFF2-40B4-BE49-F238E27FC236}">
                <a16:creationId xmlns:a16="http://schemas.microsoft.com/office/drawing/2014/main" id="{D608D1AA-89D5-4848-ADCE-5E2D20A07A03}"/>
              </a:ext>
            </a:extLst>
          </p:cNvPr>
          <p:cNvSpPr>
            <a:spLocks noGrp="1"/>
          </p:cNvSpPr>
          <p:nvPr>
            <p:ph type="title"/>
          </p:nvPr>
        </p:nvSpPr>
        <p:spPr/>
        <p:txBody>
          <a:bodyPr/>
          <a:lstStyle/>
          <a:p>
            <a:pPr algn="ctr"/>
            <a:r>
              <a:rPr lang="en-US" sz="3200" b="1" dirty="0">
                <a:solidFill>
                  <a:srgbClr val="248CD2"/>
                </a:solidFill>
              </a:rPr>
              <a:t>Ways of Identifying any STDs Diseases</a:t>
            </a:r>
          </a:p>
        </p:txBody>
      </p:sp>
      <p:pic>
        <p:nvPicPr>
          <p:cNvPr id="6" name="Content Placeholder 5">
            <a:extLst>
              <a:ext uri="{FF2B5EF4-FFF2-40B4-BE49-F238E27FC236}">
                <a16:creationId xmlns:a16="http://schemas.microsoft.com/office/drawing/2014/main" id="{5206556A-2056-45EA-9916-02D471E82844}"/>
              </a:ext>
            </a:extLst>
          </p:cNvPr>
          <p:cNvPicPr>
            <a:picLocks noGrp="1" noChangeAspect="1"/>
          </p:cNvPicPr>
          <p:nvPr>
            <p:ph sz="quarter" idx="13"/>
          </p:nvPr>
        </p:nvPicPr>
        <p:blipFill>
          <a:blip r:embed="rId3"/>
          <a:stretch>
            <a:fillRect/>
          </a:stretch>
        </p:blipFill>
        <p:spPr>
          <a:xfrm>
            <a:off x="322730" y="1388437"/>
            <a:ext cx="4635873" cy="4420692"/>
          </a:xfrm>
        </p:spPr>
      </p:pic>
    </p:spTree>
    <p:extLst>
      <p:ext uri="{BB962C8B-B14F-4D97-AF65-F5344CB8AC3E}">
        <p14:creationId xmlns:p14="http://schemas.microsoft.com/office/powerpoint/2010/main" val="2409237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1EBF39-68FC-494F-8A30-82D291F7E71B}"/>
              </a:ext>
            </a:extLst>
          </p:cNvPr>
          <p:cNvSpPr>
            <a:spLocks noGrp="1"/>
          </p:cNvSpPr>
          <p:nvPr>
            <p:ph type="body" sz="quarter" idx="11"/>
          </p:nvPr>
        </p:nvSpPr>
        <p:spPr>
          <a:xfrm>
            <a:off x="5665694" y="1733627"/>
            <a:ext cx="5504330" cy="4248073"/>
          </a:xfrm>
        </p:spPr>
        <p:txBody>
          <a:bodyPr/>
          <a:lstStyle/>
          <a:p>
            <a:r>
              <a:rPr lang="en-US" sz="2400" dirty="0"/>
              <a:t>Keeping one sexual partner</a:t>
            </a:r>
          </a:p>
          <a:p>
            <a:r>
              <a:rPr lang="en-US" sz="2400" dirty="0"/>
              <a:t>Testing for STIs before engaging in sex with a sexual partner to avoid being infected</a:t>
            </a:r>
          </a:p>
          <a:p>
            <a:r>
              <a:rPr lang="en-US" sz="2400" dirty="0"/>
              <a:t>Visiting a heath facility for advice and treatment</a:t>
            </a:r>
          </a:p>
          <a:p>
            <a:r>
              <a:rPr lang="en-US" sz="2400" dirty="0"/>
              <a:t>Attending teenage seminars about STDs and prevention of other diseases.</a:t>
            </a:r>
          </a:p>
          <a:p>
            <a:r>
              <a:rPr lang="en-US" sz="2400" dirty="0"/>
              <a:t>Avoiding rushing into relationships at a young age.</a:t>
            </a:r>
          </a:p>
        </p:txBody>
      </p:sp>
      <p:sp>
        <p:nvSpPr>
          <p:cNvPr id="3" name="Title 2">
            <a:extLst>
              <a:ext uri="{FF2B5EF4-FFF2-40B4-BE49-F238E27FC236}">
                <a16:creationId xmlns:a16="http://schemas.microsoft.com/office/drawing/2014/main" id="{1A873C9C-8B5E-4B8B-AA98-3712C6BD43E6}"/>
              </a:ext>
            </a:extLst>
          </p:cNvPr>
          <p:cNvSpPr>
            <a:spLocks noGrp="1"/>
          </p:cNvSpPr>
          <p:nvPr>
            <p:ph type="title"/>
          </p:nvPr>
        </p:nvSpPr>
        <p:spPr/>
        <p:txBody>
          <a:bodyPr/>
          <a:lstStyle/>
          <a:p>
            <a:pPr algn="ctr"/>
            <a:r>
              <a:rPr lang="en-US" sz="3200" b="1" dirty="0">
                <a:solidFill>
                  <a:srgbClr val="248CD2"/>
                </a:solidFill>
              </a:rPr>
              <a:t>Addressing the Issue</a:t>
            </a:r>
          </a:p>
        </p:txBody>
      </p:sp>
      <p:pic>
        <p:nvPicPr>
          <p:cNvPr id="6" name="Content Placeholder 5">
            <a:extLst>
              <a:ext uri="{FF2B5EF4-FFF2-40B4-BE49-F238E27FC236}">
                <a16:creationId xmlns:a16="http://schemas.microsoft.com/office/drawing/2014/main" id="{A36DAE80-94B1-43F2-8EEA-A6397F4E8F11}"/>
              </a:ext>
            </a:extLst>
          </p:cNvPr>
          <p:cNvPicPr>
            <a:picLocks noGrp="1" noChangeAspect="1"/>
          </p:cNvPicPr>
          <p:nvPr>
            <p:ph sz="quarter" idx="13"/>
          </p:nvPr>
        </p:nvPicPr>
        <p:blipFill>
          <a:blip r:embed="rId3"/>
          <a:stretch>
            <a:fillRect/>
          </a:stretch>
        </p:blipFill>
        <p:spPr>
          <a:xfrm>
            <a:off x="647700" y="1388437"/>
            <a:ext cx="4605618" cy="4593264"/>
          </a:xfrm>
        </p:spPr>
      </p:pic>
    </p:spTree>
    <p:extLst>
      <p:ext uri="{BB962C8B-B14F-4D97-AF65-F5344CB8AC3E}">
        <p14:creationId xmlns:p14="http://schemas.microsoft.com/office/powerpoint/2010/main" val="1115855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2760AE-1B23-402C-8A0B-45AD9B222D78}"/>
              </a:ext>
            </a:extLst>
          </p:cNvPr>
          <p:cNvSpPr>
            <a:spLocks noGrp="1"/>
          </p:cNvSpPr>
          <p:nvPr>
            <p:ph type="body" sz="quarter" idx="11"/>
          </p:nvPr>
        </p:nvSpPr>
        <p:spPr>
          <a:xfrm>
            <a:off x="6257364" y="1733627"/>
            <a:ext cx="5629835" cy="4810608"/>
          </a:xfrm>
        </p:spPr>
        <p:txBody>
          <a:bodyPr/>
          <a:lstStyle/>
          <a:p>
            <a:r>
              <a:rPr lang="en-US" sz="2000" dirty="0"/>
              <a:t>This activities will involve private meetings in groups of two.</a:t>
            </a:r>
          </a:p>
          <a:p>
            <a:r>
              <a:rPr lang="en-US" sz="2000" dirty="0"/>
              <a:t>The group must be of a male and female teenager. Interaction will last for at least 15 minutes</a:t>
            </a:r>
          </a:p>
          <a:p>
            <a:r>
              <a:rPr lang="en-US" sz="2000" dirty="0"/>
              <a:t>This activity will involve direct straight talk to each other.</a:t>
            </a:r>
          </a:p>
          <a:p>
            <a:r>
              <a:rPr lang="en-US" sz="2000" dirty="0"/>
              <a:t>During the activity, try to engage you partner in a talk over what they consider when choosing a sexual partner</a:t>
            </a:r>
          </a:p>
          <a:p>
            <a:r>
              <a:rPr lang="en-US" sz="2000" dirty="0"/>
              <a:t>Ask each other what you do before accept8ng to have a sexual intercourse with a partner already accepted.</a:t>
            </a:r>
          </a:p>
          <a:p>
            <a:r>
              <a:rPr lang="en-US" sz="2000" dirty="0"/>
              <a:t>What things can you accept to do with your partner before you to have a medical check up of STDs?</a:t>
            </a:r>
          </a:p>
        </p:txBody>
      </p:sp>
      <p:sp>
        <p:nvSpPr>
          <p:cNvPr id="3" name="Title 2">
            <a:extLst>
              <a:ext uri="{FF2B5EF4-FFF2-40B4-BE49-F238E27FC236}">
                <a16:creationId xmlns:a16="http://schemas.microsoft.com/office/drawing/2014/main" id="{819D5A94-595F-45E3-A37E-DF254242EA47}"/>
              </a:ext>
            </a:extLst>
          </p:cNvPr>
          <p:cNvSpPr>
            <a:spLocks noGrp="1"/>
          </p:cNvSpPr>
          <p:nvPr>
            <p:ph type="title"/>
          </p:nvPr>
        </p:nvSpPr>
        <p:spPr/>
        <p:txBody>
          <a:bodyPr/>
          <a:lstStyle/>
          <a:p>
            <a:pPr algn="ctr"/>
            <a:r>
              <a:rPr lang="en-US" sz="3600" b="1" dirty="0">
                <a:solidFill>
                  <a:srgbClr val="248CD2"/>
                </a:solidFill>
              </a:rPr>
              <a:t>Activity for the Audience Interaction</a:t>
            </a:r>
          </a:p>
        </p:txBody>
      </p:sp>
      <p:pic>
        <p:nvPicPr>
          <p:cNvPr id="6" name="Content Placeholder 5">
            <a:extLst>
              <a:ext uri="{FF2B5EF4-FFF2-40B4-BE49-F238E27FC236}">
                <a16:creationId xmlns:a16="http://schemas.microsoft.com/office/drawing/2014/main" id="{E58739F6-4C29-4DBE-B02C-2AC24C502DED}"/>
              </a:ext>
            </a:extLst>
          </p:cNvPr>
          <p:cNvPicPr>
            <a:picLocks noGrp="1" noChangeAspect="1"/>
          </p:cNvPicPr>
          <p:nvPr>
            <p:ph sz="quarter" idx="13"/>
          </p:nvPr>
        </p:nvPicPr>
        <p:blipFill>
          <a:blip r:embed="rId2"/>
          <a:stretch>
            <a:fillRect/>
          </a:stretch>
        </p:blipFill>
        <p:spPr>
          <a:xfrm>
            <a:off x="647700" y="1423800"/>
            <a:ext cx="4964113" cy="4248073"/>
          </a:xfrm>
        </p:spPr>
      </p:pic>
    </p:spTree>
    <p:extLst>
      <p:ext uri="{BB962C8B-B14F-4D97-AF65-F5344CB8AC3E}">
        <p14:creationId xmlns:p14="http://schemas.microsoft.com/office/powerpoint/2010/main" val="431066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1A8555-17A5-46A7-8246-6529C243ED47}"/>
              </a:ext>
            </a:extLst>
          </p:cNvPr>
          <p:cNvSpPr>
            <a:spLocks noGrp="1"/>
          </p:cNvSpPr>
          <p:nvPr>
            <p:ph type="body" sz="quarter" idx="11"/>
          </p:nvPr>
        </p:nvSpPr>
        <p:spPr>
          <a:xfrm>
            <a:off x="1562100" y="1388437"/>
            <a:ext cx="8534400" cy="4593264"/>
          </a:xfrm>
        </p:spPr>
        <p:txBody>
          <a:bodyPr/>
          <a:lstStyle/>
          <a:p>
            <a:r>
              <a:rPr lang="en-US" sz="2400" dirty="0"/>
              <a:t>Parents and other significant adults in a teens life</a:t>
            </a:r>
          </a:p>
          <a:p>
            <a:r>
              <a:rPr lang="en-US" sz="2400" dirty="0"/>
              <a:t>Guardians</a:t>
            </a:r>
          </a:p>
          <a:p>
            <a:r>
              <a:rPr lang="en-US" sz="2400" dirty="0"/>
              <a:t>Health facilities for diagnosis and treatment</a:t>
            </a:r>
          </a:p>
          <a:p>
            <a:r>
              <a:rPr lang="en-US" sz="2400" dirty="0"/>
              <a:t>Teenage counsellors such as religious leaders</a:t>
            </a:r>
          </a:p>
          <a:p>
            <a:r>
              <a:rPr lang="en-US" sz="2400" dirty="0"/>
              <a:t>Community Elders</a:t>
            </a:r>
          </a:p>
          <a:p>
            <a:r>
              <a:rPr lang="en-US" sz="2400" dirty="0"/>
              <a:t>Health practitioners in hospitals and also within the community.</a:t>
            </a:r>
          </a:p>
          <a:p>
            <a:r>
              <a:rPr lang="en-US" sz="2400" dirty="0"/>
              <a:t>Various webpages with information on STDs</a:t>
            </a:r>
          </a:p>
          <a:p>
            <a:r>
              <a:rPr lang="en-US" sz="2400" dirty="0"/>
              <a:t>Educational media programs such as TV shows about Teenager STDs</a:t>
            </a:r>
          </a:p>
        </p:txBody>
      </p:sp>
      <p:sp>
        <p:nvSpPr>
          <p:cNvPr id="3" name="Title 2">
            <a:extLst>
              <a:ext uri="{FF2B5EF4-FFF2-40B4-BE49-F238E27FC236}">
                <a16:creationId xmlns:a16="http://schemas.microsoft.com/office/drawing/2014/main" id="{33D02E88-C8AC-4AEE-A263-3423E88D46F8}"/>
              </a:ext>
            </a:extLst>
          </p:cNvPr>
          <p:cNvSpPr>
            <a:spLocks noGrp="1"/>
          </p:cNvSpPr>
          <p:nvPr>
            <p:ph type="title"/>
          </p:nvPr>
        </p:nvSpPr>
        <p:spPr/>
        <p:txBody>
          <a:bodyPr/>
          <a:lstStyle/>
          <a:p>
            <a:pPr algn="ctr"/>
            <a:r>
              <a:rPr lang="en-US" sz="3200" b="1" dirty="0">
                <a:solidFill>
                  <a:srgbClr val="248CD2"/>
                </a:solidFill>
              </a:rPr>
              <a:t>Help and Support Sources</a:t>
            </a:r>
          </a:p>
        </p:txBody>
      </p:sp>
    </p:spTree>
    <p:extLst>
      <p:ext uri="{BB962C8B-B14F-4D97-AF65-F5344CB8AC3E}">
        <p14:creationId xmlns:p14="http://schemas.microsoft.com/office/powerpoint/2010/main" val="1498013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6109C7-F50B-4F90-9C9F-0FCADEF18D05}"/>
              </a:ext>
            </a:extLst>
          </p:cNvPr>
          <p:cNvSpPr>
            <a:spLocks noGrp="1"/>
          </p:cNvSpPr>
          <p:nvPr>
            <p:ph type="body" sz="quarter" idx="11"/>
          </p:nvPr>
        </p:nvSpPr>
        <p:spPr>
          <a:xfrm>
            <a:off x="633186" y="1524001"/>
            <a:ext cx="9463314" cy="4457700"/>
          </a:xfrm>
        </p:spPr>
        <p:txBody>
          <a:bodyPr/>
          <a:lstStyle/>
          <a:p>
            <a:endParaRPr lang="en-US" dirty="0"/>
          </a:p>
          <a:p>
            <a:endParaRPr lang="en-US" dirty="0"/>
          </a:p>
          <a:p>
            <a:r>
              <a:rPr lang="en-US" dirty="0"/>
              <a:t>Sexual Health of Adolescents and Young Adults in the United States (2014). Retrieved from </a:t>
            </a:r>
            <a:r>
              <a:rPr lang="en-US" dirty="0">
                <a:hlinkClick r:id="rId2"/>
              </a:rPr>
              <a:t>https://www.kff.org/womens-health-policy/fact-sheet/sexual-health-of-adolescents-and-young-adults-in-the-united-states/</a:t>
            </a:r>
            <a:endParaRPr lang="en-US" dirty="0"/>
          </a:p>
          <a:p>
            <a:r>
              <a:rPr lang="en-US" dirty="0">
                <a:solidFill>
                  <a:srgbClr val="000000"/>
                </a:solidFill>
                <a:latin typeface="Open Sans"/>
              </a:rPr>
              <a:t>Forhan SE, Gottlieb SL, Sternberg MR, et al. (2009). Prevalence of sexually transmitted infections among female adolescents aged 14 to 19 in the United States. Pediatrics; 124(6):1505–1512.</a:t>
            </a:r>
          </a:p>
          <a:p>
            <a:r>
              <a:rPr lang="en-US" dirty="0">
                <a:solidFill>
                  <a:srgbClr val="222222"/>
                </a:solidFill>
                <a:latin typeface="Arial" panose="020B0604020202020204" pitchFamily="34" charset="0"/>
              </a:rPr>
              <a:t>Alimoradi, Z. (2017). Contributing factors to high-risk sexual behaviors among Iranian adolescent girls: A systematic review. </a:t>
            </a:r>
            <a:r>
              <a:rPr lang="en-US" i="1" dirty="0">
                <a:solidFill>
                  <a:srgbClr val="222222"/>
                </a:solidFill>
                <a:latin typeface="Arial" panose="020B0604020202020204" pitchFamily="34" charset="0"/>
              </a:rPr>
              <a:t>International journal of community based nursing and midwifery</a:t>
            </a:r>
            <a:r>
              <a:rPr lang="en-US" dirty="0">
                <a:solidFill>
                  <a:srgbClr val="222222"/>
                </a:solidFill>
                <a:latin typeface="Arial" panose="020B0604020202020204" pitchFamily="34" charset="0"/>
              </a:rPr>
              <a:t>, </a:t>
            </a:r>
            <a:r>
              <a:rPr lang="en-US" i="1" dirty="0">
                <a:solidFill>
                  <a:srgbClr val="222222"/>
                </a:solidFill>
                <a:latin typeface="Arial" panose="020B0604020202020204" pitchFamily="34" charset="0"/>
              </a:rPr>
              <a:t>5</a:t>
            </a:r>
            <a:r>
              <a:rPr lang="en-US" dirty="0">
                <a:solidFill>
                  <a:srgbClr val="222222"/>
                </a:solidFill>
                <a:latin typeface="Arial" panose="020B0604020202020204" pitchFamily="34" charset="0"/>
              </a:rPr>
              <a:t>(1), 2.</a:t>
            </a:r>
            <a:endParaRPr lang="en-US" dirty="0"/>
          </a:p>
        </p:txBody>
      </p:sp>
      <p:sp>
        <p:nvSpPr>
          <p:cNvPr id="3" name="Title 2">
            <a:extLst>
              <a:ext uri="{FF2B5EF4-FFF2-40B4-BE49-F238E27FC236}">
                <a16:creationId xmlns:a16="http://schemas.microsoft.com/office/drawing/2014/main" id="{1A5B412D-FABD-49EF-84D4-9DAB41A6D059}"/>
              </a:ext>
            </a:extLst>
          </p:cNvPr>
          <p:cNvSpPr>
            <a:spLocks noGrp="1"/>
          </p:cNvSpPr>
          <p:nvPr>
            <p:ph type="title"/>
          </p:nvPr>
        </p:nvSpPr>
        <p:spPr/>
        <p:txBody>
          <a:bodyPr/>
          <a:lstStyle/>
          <a:p>
            <a:pPr algn="ctr"/>
            <a:r>
              <a:rPr lang="en-US" sz="4000" dirty="0">
                <a:solidFill>
                  <a:srgbClr val="00B0F0"/>
                </a:solidFill>
              </a:rPr>
              <a:t>References</a:t>
            </a:r>
          </a:p>
        </p:txBody>
      </p:sp>
    </p:spTree>
    <p:extLst>
      <p:ext uri="{BB962C8B-B14F-4D97-AF65-F5344CB8AC3E}">
        <p14:creationId xmlns:p14="http://schemas.microsoft.com/office/powerpoint/2010/main" val="2179168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around a wooden table&#10;">
            <a:extLst>
              <a:ext uri="{FF2B5EF4-FFF2-40B4-BE49-F238E27FC236}">
                <a16:creationId xmlns:a16="http://schemas.microsoft.com/office/drawing/2014/main" id="{D48306FF-9A46-43AC-BC11-DE5D9F2D1836}"/>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a:stretch/>
        </p:blipFill>
        <p:spPr>
          <a:xfrm>
            <a:off x="1" y="0"/>
            <a:ext cx="12192000" cy="6858000"/>
          </a:xfrm>
        </p:spPr>
      </p:pic>
      <p:sp>
        <p:nvSpPr>
          <p:cNvPr id="52" name="Rectangle 51">
            <a:extLst>
              <a:ext uri="{FF2B5EF4-FFF2-40B4-BE49-F238E27FC236}">
                <a16:creationId xmlns:a16="http://schemas.microsoft.com/office/drawing/2014/main" id="{31664CF3-C0D1-4769-8E59-8694AF07951A}"/>
              </a:ext>
              <a:ext uri="{C183D7F6-B498-43B3-948B-1728B52AA6E4}">
                <adec:decorative xmlns:adec="http://schemas.microsoft.com/office/drawing/2017/decorative" val="1"/>
              </a:ext>
            </a:extLst>
          </p:cNvPr>
          <p:cNvSpPr/>
          <p:nvPr/>
        </p:nvSpPr>
        <p:spPr>
          <a:xfrm>
            <a:off x="0" y="0"/>
            <a:ext cx="12191999" cy="6857999"/>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F5325EDA-7343-463C-83EC-5D799E8B8195}"/>
              </a:ext>
              <a:ext uri="{C183D7F6-B498-43B3-948B-1728B52AA6E4}">
                <adec:decorative xmlns:adec="http://schemas.microsoft.com/office/drawing/2017/decorative" val="1"/>
              </a:ext>
            </a:extLst>
          </p:cNvPr>
          <p:cNvGrpSpPr/>
          <p:nvPr/>
        </p:nvGrpSpPr>
        <p:grpSpPr>
          <a:xfrm>
            <a:off x="9621169" y="0"/>
            <a:ext cx="2570831" cy="6858001"/>
            <a:chOff x="9621170" y="0"/>
            <a:chExt cx="2570831" cy="6858001"/>
          </a:xfrm>
        </p:grpSpPr>
        <p:sp>
          <p:nvSpPr>
            <p:cNvPr id="32" name="Freeform: Shape 31">
              <a:extLst>
                <a:ext uri="{FF2B5EF4-FFF2-40B4-BE49-F238E27FC236}">
                  <a16:creationId xmlns:a16="http://schemas.microsoft.com/office/drawing/2014/main" id="{25DFF88D-A516-4508-BC03-10D68E4034CF}"/>
                </a:ext>
              </a:extLst>
            </p:cNvPr>
            <p:cNvSpPr/>
            <p:nvPr/>
          </p:nvSpPr>
          <p:spPr>
            <a:xfrm>
              <a:off x="9621170" y="0"/>
              <a:ext cx="2570831" cy="6858000"/>
            </a:xfrm>
            <a:custGeom>
              <a:avLst/>
              <a:gdLst>
                <a:gd name="connsiteX0" fmla="*/ 1649197 w 2570831"/>
                <a:gd name="connsiteY0" fmla="*/ 0 h 6858000"/>
                <a:gd name="connsiteX1" fmla="*/ 2570831 w 2570831"/>
                <a:gd name="connsiteY1" fmla="*/ 0 h 6858000"/>
                <a:gd name="connsiteX2" fmla="*/ 2570831 w 2570831"/>
                <a:gd name="connsiteY2" fmla="*/ 6858000 h 6858000"/>
                <a:gd name="connsiteX3" fmla="*/ 0 w 257083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570831" h="6858000">
                  <a:moveTo>
                    <a:pt x="1649197" y="0"/>
                  </a:moveTo>
                  <a:lnTo>
                    <a:pt x="2570831" y="0"/>
                  </a:lnTo>
                  <a:lnTo>
                    <a:pt x="2570831" y="6858000"/>
                  </a:lnTo>
                  <a:lnTo>
                    <a:pt x="0" y="6858000"/>
                  </a:lnTo>
                  <a:close/>
                </a:path>
              </a:pathLst>
            </a:cu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F990A05A-2B0C-4EA2-8A33-D5A7D8C1BC4F}"/>
                </a:ext>
              </a:extLst>
            </p:cNvPr>
            <p:cNvSpPr/>
            <p:nvPr/>
          </p:nvSpPr>
          <p:spPr>
            <a:xfrm>
              <a:off x="9754598" y="0"/>
              <a:ext cx="2437402" cy="6858000"/>
            </a:xfrm>
            <a:custGeom>
              <a:avLst/>
              <a:gdLst>
                <a:gd name="connsiteX0" fmla="*/ 1649197 w 2437402"/>
                <a:gd name="connsiteY0" fmla="*/ 0 h 6858000"/>
                <a:gd name="connsiteX1" fmla="*/ 2437402 w 2437402"/>
                <a:gd name="connsiteY1" fmla="*/ 0 h 6858000"/>
                <a:gd name="connsiteX2" fmla="*/ 2437402 w 2437402"/>
                <a:gd name="connsiteY2" fmla="*/ 6858000 h 6858000"/>
                <a:gd name="connsiteX3" fmla="*/ 0 w 2437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402" h="6858000">
                  <a:moveTo>
                    <a:pt x="1649197" y="0"/>
                  </a:moveTo>
                  <a:lnTo>
                    <a:pt x="2437402" y="0"/>
                  </a:lnTo>
                  <a:lnTo>
                    <a:pt x="2437402" y="6858000"/>
                  </a:lnTo>
                  <a:lnTo>
                    <a:pt x="0" y="6858000"/>
                  </a:lnTo>
                  <a:close/>
                </a:path>
              </a:pathLst>
            </a:custGeom>
            <a:solidFill>
              <a:schemeClr val="accent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79BF84DA-56CC-4319-9B18-B6303F93EF5A}"/>
                </a:ext>
              </a:extLst>
            </p:cNvPr>
            <p:cNvSpPr/>
            <p:nvPr/>
          </p:nvSpPr>
          <p:spPr>
            <a:xfrm>
              <a:off x="10011320" y="0"/>
              <a:ext cx="2180680" cy="6858000"/>
            </a:xfrm>
            <a:custGeom>
              <a:avLst/>
              <a:gdLst>
                <a:gd name="connsiteX0" fmla="*/ 1649197 w 2180680"/>
                <a:gd name="connsiteY0" fmla="*/ 0 h 6858000"/>
                <a:gd name="connsiteX1" fmla="*/ 2180680 w 2180680"/>
                <a:gd name="connsiteY1" fmla="*/ 0 h 6858000"/>
                <a:gd name="connsiteX2" fmla="*/ 2180680 w 2180680"/>
                <a:gd name="connsiteY2" fmla="*/ 6858000 h 6858000"/>
                <a:gd name="connsiteX3" fmla="*/ 0 w 2180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80680" h="6858000">
                  <a:moveTo>
                    <a:pt x="1649197" y="0"/>
                  </a:moveTo>
                  <a:lnTo>
                    <a:pt x="2180680" y="0"/>
                  </a:lnTo>
                  <a:lnTo>
                    <a:pt x="2180680" y="6858000"/>
                  </a:lnTo>
                  <a:lnTo>
                    <a:pt x="0" y="6858000"/>
                  </a:lnTo>
                  <a:close/>
                </a:path>
              </a:pathLst>
            </a:custGeom>
            <a:solidFill>
              <a:schemeClr val="accent1">
                <a:lumMod val="75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3FE4855B-D7C3-4EA7-8050-5BDDB9E3A78A}"/>
                </a:ext>
              </a:extLst>
            </p:cNvPr>
            <p:cNvSpPr/>
            <p:nvPr/>
          </p:nvSpPr>
          <p:spPr>
            <a:xfrm>
              <a:off x="10544156" y="5626"/>
              <a:ext cx="1647844" cy="6852374"/>
            </a:xfrm>
            <a:custGeom>
              <a:avLst/>
              <a:gdLst>
                <a:gd name="connsiteX0" fmla="*/ 1647844 w 1647844"/>
                <a:gd name="connsiteY0" fmla="*/ 0 h 6852374"/>
                <a:gd name="connsiteX1" fmla="*/ 1647844 w 1647844"/>
                <a:gd name="connsiteY1" fmla="*/ 6852374 h 6852374"/>
                <a:gd name="connsiteX2" fmla="*/ 0 w 1647844"/>
                <a:gd name="connsiteY2" fmla="*/ 6852374 h 6852374"/>
              </a:gdLst>
              <a:ahLst/>
              <a:cxnLst>
                <a:cxn ang="0">
                  <a:pos x="connsiteX0" y="connsiteY0"/>
                </a:cxn>
                <a:cxn ang="0">
                  <a:pos x="connsiteX1" y="connsiteY1"/>
                </a:cxn>
                <a:cxn ang="0">
                  <a:pos x="connsiteX2" y="connsiteY2"/>
                </a:cxn>
              </a:cxnLst>
              <a:rect l="l" t="t" r="r" b="b"/>
              <a:pathLst>
                <a:path w="1647844" h="6852374">
                  <a:moveTo>
                    <a:pt x="1647844" y="0"/>
                  </a:moveTo>
                  <a:lnTo>
                    <a:pt x="1647844" y="6852374"/>
                  </a:lnTo>
                  <a:lnTo>
                    <a:pt x="0" y="6852374"/>
                  </a:lnTo>
                  <a:close/>
                </a:path>
              </a:pathLst>
            </a:custGeom>
            <a:solidFill>
              <a:schemeClr val="accent1">
                <a:lumMod val="75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EC066EC5-6C2C-4006-B87D-E6C5CFDEF302}"/>
                </a:ext>
              </a:extLst>
            </p:cNvPr>
            <p:cNvSpPr/>
            <p:nvPr/>
          </p:nvSpPr>
          <p:spPr>
            <a:xfrm>
              <a:off x="10803086" y="1082358"/>
              <a:ext cx="1388914" cy="5775643"/>
            </a:xfrm>
            <a:custGeom>
              <a:avLst/>
              <a:gdLst>
                <a:gd name="connsiteX0" fmla="*/ 1388914 w 1388914"/>
                <a:gd name="connsiteY0" fmla="*/ 0 h 5775643"/>
                <a:gd name="connsiteX1" fmla="*/ 1388914 w 1388914"/>
                <a:gd name="connsiteY1" fmla="*/ 5775643 h 5775643"/>
                <a:gd name="connsiteX2" fmla="*/ 0 w 1388914"/>
                <a:gd name="connsiteY2" fmla="*/ 5775643 h 5775643"/>
              </a:gdLst>
              <a:ahLst/>
              <a:cxnLst>
                <a:cxn ang="0">
                  <a:pos x="connsiteX0" y="connsiteY0"/>
                </a:cxn>
                <a:cxn ang="0">
                  <a:pos x="connsiteX1" y="connsiteY1"/>
                </a:cxn>
                <a:cxn ang="0">
                  <a:pos x="connsiteX2" y="connsiteY2"/>
                </a:cxn>
              </a:cxnLst>
              <a:rect l="l" t="t" r="r" b="b"/>
              <a:pathLst>
                <a:path w="1388914" h="5775643">
                  <a:moveTo>
                    <a:pt x="1388914" y="0"/>
                  </a:moveTo>
                  <a:lnTo>
                    <a:pt x="1388914" y="5775643"/>
                  </a:lnTo>
                  <a:lnTo>
                    <a:pt x="0" y="5775643"/>
                  </a:lnTo>
                  <a:close/>
                </a:path>
              </a:pathLst>
            </a:custGeom>
            <a:solidFill>
              <a:schemeClr val="accent1">
                <a:lumMod val="7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2" name="Title 41" descr="title">
            <a:extLst>
              <a:ext uri="{FF2B5EF4-FFF2-40B4-BE49-F238E27FC236}">
                <a16:creationId xmlns:a16="http://schemas.microsoft.com/office/drawing/2014/main" id="{72FCEAE4-FA74-4446-B2F5-9AFA2DA139A2}"/>
              </a:ext>
            </a:extLst>
          </p:cNvPr>
          <p:cNvSpPr>
            <a:spLocks noGrp="1"/>
          </p:cNvSpPr>
          <p:nvPr>
            <p:ph type="ctrTitle"/>
          </p:nvPr>
        </p:nvSpPr>
        <p:spPr>
          <a:xfrm>
            <a:off x="691080" y="2142271"/>
            <a:ext cx="5578995" cy="879928"/>
          </a:xfrm>
        </p:spPr>
        <p:txBody>
          <a:bodyPr/>
          <a:lstStyle/>
          <a:p>
            <a:r>
              <a:rPr lang="en-US" b="0" dirty="0"/>
              <a:t>THANK YOU</a:t>
            </a:r>
          </a:p>
        </p:txBody>
      </p:sp>
      <p:grpSp>
        <p:nvGrpSpPr>
          <p:cNvPr id="154" name="Group 153">
            <a:extLst>
              <a:ext uri="{FF2B5EF4-FFF2-40B4-BE49-F238E27FC236}">
                <a16:creationId xmlns:a16="http://schemas.microsoft.com/office/drawing/2014/main" id="{FF17C705-3351-4B11-BD28-D0CACC12D311}"/>
              </a:ext>
              <a:ext uri="{C183D7F6-B498-43B3-948B-1728B52AA6E4}">
                <adec:decorative xmlns:adec="http://schemas.microsoft.com/office/drawing/2017/decorative" val="1"/>
              </a:ext>
            </a:extLst>
          </p:cNvPr>
          <p:cNvGrpSpPr/>
          <p:nvPr/>
        </p:nvGrpSpPr>
        <p:grpSpPr>
          <a:xfrm>
            <a:off x="822755" y="2930325"/>
            <a:ext cx="469807" cy="79404"/>
            <a:chOff x="9330846" y="5054600"/>
            <a:chExt cx="676275" cy="114300"/>
          </a:xfrm>
          <a:solidFill>
            <a:schemeClr val="bg1"/>
          </a:solidFill>
        </p:grpSpPr>
        <p:sp>
          <p:nvSpPr>
            <p:cNvPr id="155" name="Oval 154">
              <a:extLst>
                <a:ext uri="{FF2B5EF4-FFF2-40B4-BE49-F238E27FC236}">
                  <a16:creationId xmlns:a16="http://schemas.microsoft.com/office/drawing/2014/main" id="{925FEBFE-A26D-4E0B-B884-7E186CD878E5}"/>
                </a:ext>
              </a:extLst>
            </p:cNvPr>
            <p:cNvSpPr/>
            <p:nvPr/>
          </p:nvSpPr>
          <p:spPr>
            <a:xfrm>
              <a:off x="9330846"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Oval 155">
              <a:extLst>
                <a:ext uri="{FF2B5EF4-FFF2-40B4-BE49-F238E27FC236}">
                  <a16:creationId xmlns:a16="http://schemas.microsoft.com/office/drawing/2014/main" id="{2A24665D-D5CF-4F18-A88A-8E4471800E8D}"/>
                </a:ext>
              </a:extLst>
            </p:cNvPr>
            <p:cNvSpPr/>
            <p:nvPr/>
          </p:nvSpPr>
          <p:spPr>
            <a:xfrm>
              <a:off x="9518171"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Oval 156">
              <a:extLst>
                <a:ext uri="{FF2B5EF4-FFF2-40B4-BE49-F238E27FC236}">
                  <a16:creationId xmlns:a16="http://schemas.microsoft.com/office/drawing/2014/main" id="{39F2203F-31BF-4705-AC57-E197602982AA}"/>
                </a:ext>
              </a:extLst>
            </p:cNvPr>
            <p:cNvSpPr/>
            <p:nvPr/>
          </p:nvSpPr>
          <p:spPr>
            <a:xfrm>
              <a:off x="9705496"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Oval 157">
              <a:extLst>
                <a:ext uri="{FF2B5EF4-FFF2-40B4-BE49-F238E27FC236}">
                  <a16:creationId xmlns:a16="http://schemas.microsoft.com/office/drawing/2014/main" id="{D4734E32-080E-49F2-89F3-16F0DBB5D130}"/>
                </a:ext>
              </a:extLst>
            </p:cNvPr>
            <p:cNvSpPr/>
            <p:nvPr/>
          </p:nvSpPr>
          <p:spPr>
            <a:xfrm>
              <a:off x="9892821"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4" name="Content Placeholder 93" descr="User">
            <a:extLst>
              <a:ext uri="{FF2B5EF4-FFF2-40B4-BE49-F238E27FC236}">
                <a16:creationId xmlns:a16="http://schemas.microsoft.com/office/drawing/2014/main" id="{5AC6F288-703B-45A1-9B56-079BD755B2CB}"/>
              </a:ext>
            </a:extLst>
          </p:cNvPr>
          <p:cNvPicPr>
            <a:picLocks noGrp="1" noChangeAspect="1"/>
          </p:cNvPicPr>
          <p:nvPr>
            <p:ph sz="quarter" idx="22"/>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p:pic>
      <p:sp>
        <p:nvSpPr>
          <p:cNvPr id="80" name="Text Placeholder 79" descr="name of user">
            <a:extLst>
              <a:ext uri="{FF2B5EF4-FFF2-40B4-BE49-F238E27FC236}">
                <a16:creationId xmlns:a16="http://schemas.microsoft.com/office/drawing/2014/main" id="{40F0AA8D-0756-4350-8005-9BCD0DDB3B92}"/>
              </a:ext>
            </a:extLst>
          </p:cNvPr>
          <p:cNvSpPr>
            <a:spLocks noGrp="1"/>
          </p:cNvSpPr>
          <p:nvPr>
            <p:ph type="body" sz="quarter" idx="15"/>
          </p:nvPr>
        </p:nvSpPr>
        <p:spPr/>
        <p:txBody>
          <a:bodyPr/>
          <a:lstStyle/>
          <a:p>
            <a:r>
              <a:rPr lang="en-US" dirty="0"/>
              <a:t>Name</a:t>
            </a:r>
          </a:p>
        </p:txBody>
      </p:sp>
      <p:cxnSp>
        <p:nvCxnSpPr>
          <p:cNvPr id="131" name="Straight Connector 130">
            <a:extLst>
              <a:ext uri="{FF2B5EF4-FFF2-40B4-BE49-F238E27FC236}">
                <a16:creationId xmlns:a16="http://schemas.microsoft.com/office/drawing/2014/main" id="{8695A66A-1D9E-4D4E-9067-DC97380D3FDF}"/>
              </a:ext>
              <a:ext uri="{C183D7F6-B498-43B3-948B-1728B52AA6E4}">
                <adec:decorative xmlns:adec="http://schemas.microsoft.com/office/drawing/2017/decorative" val="1"/>
              </a:ext>
            </a:extLst>
          </p:cNvPr>
          <p:cNvCxnSpPr/>
          <p:nvPr/>
        </p:nvCxnSpPr>
        <p:spPr>
          <a:xfrm>
            <a:off x="756601" y="4143058"/>
            <a:ext cx="429768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96" name="Content Placeholder 95" descr="Receiver">
            <a:extLst>
              <a:ext uri="{FF2B5EF4-FFF2-40B4-BE49-F238E27FC236}">
                <a16:creationId xmlns:a16="http://schemas.microsoft.com/office/drawing/2014/main" id="{106CDB5A-A67F-441C-894F-3EDD7AD64C9A}"/>
              </a:ext>
            </a:extLst>
          </p:cNvPr>
          <p:cNvPicPr>
            <a:picLocks noGrp="1" noChangeAspect="1"/>
          </p:cNvPicPr>
          <p:nvPr>
            <p:ph sz="quarter" idx="19"/>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p:pic>
      <p:sp>
        <p:nvSpPr>
          <p:cNvPr id="86" name="Text Placeholder 85" descr="user phone">
            <a:extLst>
              <a:ext uri="{FF2B5EF4-FFF2-40B4-BE49-F238E27FC236}">
                <a16:creationId xmlns:a16="http://schemas.microsoft.com/office/drawing/2014/main" id="{60CCF183-9FEB-4677-9379-BC01A7251D2C}"/>
              </a:ext>
            </a:extLst>
          </p:cNvPr>
          <p:cNvSpPr>
            <a:spLocks noGrp="1"/>
          </p:cNvSpPr>
          <p:nvPr>
            <p:ph type="body" sz="quarter" idx="16"/>
          </p:nvPr>
        </p:nvSpPr>
        <p:spPr/>
        <p:txBody>
          <a:bodyPr/>
          <a:lstStyle/>
          <a:p>
            <a:r>
              <a:rPr lang="en-US" dirty="0"/>
              <a:t>Phone</a:t>
            </a:r>
          </a:p>
        </p:txBody>
      </p:sp>
      <p:cxnSp>
        <p:nvCxnSpPr>
          <p:cNvPr id="132" name="Straight Connector 131">
            <a:extLst>
              <a:ext uri="{FF2B5EF4-FFF2-40B4-BE49-F238E27FC236}">
                <a16:creationId xmlns:a16="http://schemas.microsoft.com/office/drawing/2014/main" id="{529648F7-20E3-4312-823A-D8265A94AF23}"/>
              </a:ext>
              <a:ext uri="{C183D7F6-B498-43B3-948B-1728B52AA6E4}">
                <adec:decorative xmlns:adec="http://schemas.microsoft.com/office/drawing/2017/decorative" val="1"/>
              </a:ext>
            </a:extLst>
          </p:cNvPr>
          <p:cNvCxnSpPr/>
          <p:nvPr/>
        </p:nvCxnSpPr>
        <p:spPr>
          <a:xfrm>
            <a:off x="756601" y="4866958"/>
            <a:ext cx="429768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98" name="Content Placeholder 97" descr="Envelope">
            <a:extLst>
              <a:ext uri="{FF2B5EF4-FFF2-40B4-BE49-F238E27FC236}">
                <a16:creationId xmlns:a16="http://schemas.microsoft.com/office/drawing/2014/main" id="{0B9C03E0-6367-44D9-A740-AA6436F075E8}"/>
              </a:ext>
            </a:extLst>
          </p:cNvPr>
          <p:cNvPicPr>
            <a:picLocks noGrp="1" noChangeAspect="1"/>
          </p:cNvPicPr>
          <p:nvPr>
            <p:ph sz="quarter" idx="20"/>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p:pic>
      <p:sp>
        <p:nvSpPr>
          <p:cNvPr id="87" name="Text Placeholder 86" descr="user email">
            <a:extLst>
              <a:ext uri="{FF2B5EF4-FFF2-40B4-BE49-F238E27FC236}">
                <a16:creationId xmlns:a16="http://schemas.microsoft.com/office/drawing/2014/main" id="{DF3FE72B-F9BD-472F-A413-71BEEF95F43B}"/>
              </a:ext>
            </a:extLst>
          </p:cNvPr>
          <p:cNvSpPr>
            <a:spLocks noGrp="1"/>
          </p:cNvSpPr>
          <p:nvPr>
            <p:ph type="body" sz="quarter" idx="17"/>
          </p:nvPr>
        </p:nvSpPr>
        <p:spPr/>
        <p:txBody>
          <a:bodyPr/>
          <a:lstStyle/>
          <a:p>
            <a:r>
              <a:rPr lang="en-US" dirty="0"/>
              <a:t>Email</a:t>
            </a:r>
          </a:p>
        </p:txBody>
      </p:sp>
      <p:cxnSp>
        <p:nvCxnSpPr>
          <p:cNvPr id="133" name="Straight Connector 132">
            <a:extLst>
              <a:ext uri="{FF2B5EF4-FFF2-40B4-BE49-F238E27FC236}">
                <a16:creationId xmlns:a16="http://schemas.microsoft.com/office/drawing/2014/main" id="{8F841485-6093-48AB-9892-0FB58675C726}"/>
              </a:ext>
              <a:ext uri="{C183D7F6-B498-43B3-948B-1728B52AA6E4}">
                <adec:decorative xmlns:adec="http://schemas.microsoft.com/office/drawing/2017/decorative" val="1"/>
              </a:ext>
            </a:extLst>
          </p:cNvPr>
          <p:cNvCxnSpPr/>
          <p:nvPr/>
        </p:nvCxnSpPr>
        <p:spPr>
          <a:xfrm>
            <a:off x="756601" y="5616258"/>
            <a:ext cx="429768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100" name="Content Placeholder 99" descr="Link">
            <a:extLst>
              <a:ext uri="{FF2B5EF4-FFF2-40B4-BE49-F238E27FC236}">
                <a16:creationId xmlns:a16="http://schemas.microsoft.com/office/drawing/2014/main" id="{420E824D-10A7-42CB-A7E8-5298E3E84F02}"/>
              </a:ext>
            </a:extLst>
          </p:cNvPr>
          <p:cNvPicPr>
            <a:picLocks noGrp="1" noChangeAspect="1"/>
          </p:cNvPicPr>
          <p:nvPr>
            <p:ph sz="quarter" idx="21"/>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p:pic>
      <p:sp>
        <p:nvSpPr>
          <p:cNvPr id="88" name="Text Placeholder 87" descr="user website">
            <a:extLst>
              <a:ext uri="{FF2B5EF4-FFF2-40B4-BE49-F238E27FC236}">
                <a16:creationId xmlns:a16="http://schemas.microsoft.com/office/drawing/2014/main" id="{3717E33B-5954-4CDC-B30A-BD21BED6DD45}"/>
              </a:ext>
            </a:extLst>
          </p:cNvPr>
          <p:cNvSpPr>
            <a:spLocks noGrp="1"/>
          </p:cNvSpPr>
          <p:nvPr>
            <p:ph type="body" sz="quarter" idx="18"/>
          </p:nvPr>
        </p:nvSpPr>
        <p:spPr/>
        <p:txBody>
          <a:bodyPr/>
          <a:lstStyle/>
          <a:p>
            <a:r>
              <a:rPr lang="en-US" dirty="0"/>
              <a:t>Website</a:t>
            </a:r>
          </a:p>
        </p:txBody>
      </p:sp>
    </p:spTree>
    <p:extLst>
      <p:ext uri="{BB962C8B-B14F-4D97-AF65-F5344CB8AC3E}">
        <p14:creationId xmlns:p14="http://schemas.microsoft.com/office/powerpoint/2010/main" val="2674200297"/>
      </p:ext>
    </p:extLst>
  </p:cSld>
  <p:clrMapOvr>
    <a:masterClrMapping/>
  </p:clrMapOvr>
</p:sld>
</file>

<file path=ppt/theme/theme1.xml><?xml version="1.0" encoding="utf-8"?>
<a:theme xmlns:a="http://schemas.openxmlformats.org/drawingml/2006/main" name="Office Theme">
  <a:themeElements>
    <a:clrScheme name="MSFT_04_Education">
      <a:dk1>
        <a:sysClr val="windowText" lastClr="000000"/>
      </a:dk1>
      <a:lt1>
        <a:sysClr val="window" lastClr="FFFFFF"/>
      </a:lt1>
      <a:dk2>
        <a:srgbClr val="44546A"/>
      </a:dk2>
      <a:lt2>
        <a:srgbClr val="E7E6E6"/>
      </a:lt2>
      <a:accent1>
        <a:srgbClr val="B2606E"/>
      </a:accent1>
      <a:accent2>
        <a:srgbClr val="0F3955"/>
      </a:accent2>
      <a:accent3>
        <a:srgbClr val="FFC000"/>
      </a:accent3>
      <a:accent4>
        <a:srgbClr val="BF678E"/>
      </a:accent4>
      <a:accent5>
        <a:srgbClr val="731F1C"/>
      </a:accent5>
      <a:accent6>
        <a:srgbClr val="7A9E56"/>
      </a:accent6>
      <a:hlink>
        <a:srgbClr val="00B0F0"/>
      </a:hlink>
      <a:folHlink>
        <a:srgbClr val="595959"/>
      </a:folHlink>
    </a:clrScheme>
    <a:fontScheme name="MSFT_04_Education">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475556_Education presentation_AAS_v5" id="{AAC57104-7B60-491F-A321-6BCAF93AC541}" vid="{5A43072C-36E0-4A5A-A3FF-E88D65C597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575C36-314A-42CB-9114-6E0CE4AB2735}">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85D0AD3E-9DDB-4E69-981A-7DAE0E9B5F53}">
  <ds:schemaRefs>
    <ds:schemaRef ds:uri="http://schemas.microsoft.com/sharepoint/v3/contenttype/forms"/>
  </ds:schemaRefs>
</ds:datastoreItem>
</file>

<file path=customXml/itemProps3.xml><?xml version="1.0" encoding="utf-8"?>
<ds:datastoreItem xmlns:ds="http://schemas.openxmlformats.org/officeDocument/2006/customXml" ds:itemID="{91C32B5E-029E-455A-86F0-091666CEEB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Education presentation</Template>
  <TotalTime>0</TotalTime>
  <Words>1285</Words>
  <Application>Microsoft Office PowerPoint</Application>
  <PresentationFormat>Widescreen</PresentationFormat>
  <Paragraphs>97</Paragraphs>
  <Slides>12</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Corbel</vt:lpstr>
      <vt:lpstr>Open Sans</vt:lpstr>
      <vt:lpstr>Times New Roman</vt:lpstr>
      <vt:lpstr>Wingdings</vt:lpstr>
      <vt:lpstr>Office Theme</vt:lpstr>
      <vt:lpstr>SEXUALLY TRANSMITTED DISEASES IN TEENS</vt:lpstr>
      <vt:lpstr>Overview of the Risk Factors</vt:lpstr>
      <vt:lpstr>Contributing factors</vt:lpstr>
      <vt:lpstr>Prevalence of Sexually Transmitted Diseases in Teenagers</vt:lpstr>
      <vt:lpstr>Prevalence of STDs in Teenagers in various Territories of the US in 2017</vt:lpstr>
      <vt:lpstr>The role of a health care practitioner/Advocate Regarding STDs in Teenagers</vt:lpstr>
      <vt:lpstr>Ways of Identifying any STDs Diseases</vt:lpstr>
      <vt:lpstr>Addressing the Issue</vt:lpstr>
      <vt:lpstr>Activity for the Audience Interaction</vt:lpstr>
      <vt:lpstr>Help and Support Sources</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2019-10-18T15:00:39Z</dcterms:created>
  <dcterms:modified xsi:type="dcterms:W3CDTF">2019-10-18T19:49:03Z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